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1" r:id="rId2"/>
    <p:sldId id="258" r:id="rId3"/>
    <p:sldId id="259" r:id="rId4"/>
    <p:sldId id="260" r:id="rId5"/>
    <p:sldId id="262" r:id="rId6"/>
    <p:sldId id="263" r:id="rId7"/>
    <p:sldId id="299" r:id="rId8"/>
    <p:sldId id="300" r:id="rId9"/>
    <p:sldId id="264" r:id="rId10"/>
    <p:sldId id="272"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1" r:id="rId26"/>
    <p:sldId id="292" r:id="rId27"/>
    <p:sldId id="293" r:id="rId28"/>
    <p:sldId id="294" r:id="rId29"/>
    <p:sldId id="296" r:id="rId30"/>
    <p:sldId id="29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69" d="100"/>
          <a:sy n="69" d="100"/>
        </p:scale>
        <p:origin x="-8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F8FD53-9D35-4997-9B37-86AAB0D7049D}" type="datetimeFigureOut">
              <a:rPr lang="en-US" smtClean="0"/>
              <a:pPr/>
              <a:t>10/15/2015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E20894-517A-4F7E-8EAF-6BAED2250BC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0EF842-746E-4AEC-B248-34C806F50FF4}" type="slidenum">
              <a:rPr lang="en-US" smtClean="0"/>
              <a:pPr/>
              <a:t>22</a:t>
            </a:fld>
            <a:endParaRPr lang="en-US"/>
          </a:p>
        </p:txBody>
      </p:sp>
    </p:spTree>
    <p:extLst>
      <p:ext uri="{BB962C8B-B14F-4D97-AF65-F5344CB8AC3E}">
        <p14:creationId xmlns="" xmlns:p14="http://schemas.microsoft.com/office/powerpoint/2010/main" val="2629222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0EF842-746E-4AEC-B248-34C806F50FF4}" type="slidenum">
              <a:rPr lang="en-US" smtClean="0"/>
              <a:pPr/>
              <a:t>28</a:t>
            </a:fld>
            <a:endParaRPr lang="en-US"/>
          </a:p>
        </p:txBody>
      </p:sp>
    </p:spTree>
    <p:extLst>
      <p:ext uri="{BB962C8B-B14F-4D97-AF65-F5344CB8AC3E}">
        <p14:creationId xmlns="" xmlns:p14="http://schemas.microsoft.com/office/powerpoint/2010/main" val="1317812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962400" y="457200"/>
            <a:ext cx="5181600" cy="990600"/>
          </a:xfrm>
          <a:ln>
            <a:noFill/>
          </a:ln>
        </p:spPr>
        <p:txBody>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963864" y="1651000"/>
            <a:ext cx="5627687" cy="422076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Slide Number Placeholder 5"/>
          <p:cNvSpPr>
            <a:spLocks noGrp="1"/>
          </p:cNvSpPr>
          <p:nvPr>
            <p:ph type="sldNum" sz="quarter" idx="10"/>
          </p:nvPr>
        </p:nvSpPr>
        <p:spPr/>
        <p:txBody>
          <a:bodyPr/>
          <a:lstStyle>
            <a:lvl1pPr>
              <a:defRPr/>
            </a:lvl1pPr>
          </a:lstStyle>
          <a:p>
            <a:pPr>
              <a:defRPr/>
            </a:pPr>
            <a:fld id="{F0F31EA0-3636-4E9B-A251-877A497F25C2}"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47E8D-1015-4A40-9881-1AA2CEA2538D}" type="datetimeFigureOut">
              <a:rPr lang="en-US" smtClean="0"/>
              <a:pPr/>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2250C-8781-41FC-8E2B-909AA69DE5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47E8D-1015-4A40-9881-1AA2CEA2538D}" type="datetimeFigureOut">
              <a:rPr lang="en-US" smtClean="0"/>
              <a:pPr/>
              <a:t>10/15/2015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2250C-8781-41FC-8E2B-909AA69DE5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url?sa=i&amp;rct=j&amp;q=&amp;esrc=s&amp;frm=1&amp;source=images&amp;cd=&amp;cad=rja&amp;docid=YJ5JWS8t_JT7fM&amp;tbnid=4GGr66f58HkdCM:&amp;ved=0CAUQjRw&amp;url=http://wtkr.com/2012/07/01/dominion-power-outages-third-largest-after-hurricanes-isabel-and-irene/&amp;ei=JbZuUu_EJZOskAf4m4Aw&amp;psig=AFQjCNEx-1WCxIFaufUhhGSQPzxXH60Ing&amp;ust=1383073578386223"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70" name="Picture 6" descr="http://sr.photos3.fotosearch.com/bthumb/CSP/CSP668/k6685191.jpg"/>
          <p:cNvPicPr>
            <a:picLocks noChangeAspect="1" noChangeArrowheads="1"/>
          </p:cNvPicPr>
          <p:nvPr/>
        </p:nvPicPr>
        <p:blipFill>
          <a:blip r:embed="rId2" cstate="print">
            <a:lum bright="10000" contrast="20000"/>
          </a:blip>
          <a:srcRect/>
          <a:stretch>
            <a:fillRect/>
          </a:stretch>
        </p:blipFill>
        <p:spPr bwMode="auto">
          <a:xfrm>
            <a:off x="0" y="0"/>
            <a:ext cx="9144000" cy="6858000"/>
          </a:xfrm>
          <a:prstGeom prst="rect">
            <a:avLst/>
          </a:prstGeom>
          <a:noFill/>
        </p:spPr>
      </p:pic>
      <p:sp>
        <p:nvSpPr>
          <p:cNvPr id="7" name="TextBox 6"/>
          <p:cNvSpPr txBox="1"/>
          <p:nvPr/>
        </p:nvSpPr>
        <p:spPr>
          <a:xfrm>
            <a:off x="0" y="4221088"/>
            <a:ext cx="8892480" cy="2308324"/>
          </a:xfrm>
          <a:prstGeom prst="rect">
            <a:avLst/>
          </a:prstGeom>
          <a:noFill/>
        </p:spPr>
        <p:txBody>
          <a:bodyPr wrap="square" rtlCol="0">
            <a:spAutoFit/>
          </a:bodyPr>
          <a:lstStyle/>
          <a:p>
            <a:pPr algn="ctr"/>
            <a:r>
              <a:rPr lang="en-US" sz="3600" b="1" dirty="0" smtClean="0">
                <a:latin typeface="Papyrus" pitchFamily="66" charset="0"/>
              </a:rPr>
              <a:t>Pentecostal Assemblies of the West Indies World Missions Agency </a:t>
            </a:r>
          </a:p>
          <a:p>
            <a:pPr algn="ctr"/>
            <a:r>
              <a:rPr lang="en-US" sz="3600" b="1" dirty="0" smtClean="0">
                <a:latin typeface="Papyrus" pitchFamily="66" charset="0"/>
              </a:rPr>
              <a:t>Emergency Management Preparation Guidelines for churches</a:t>
            </a:r>
            <a:endParaRPr lang="en-US" sz="3600" b="1" dirty="0">
              <a:latin typeface="Papyrus" pitchFamily="66" charset="0"/>
            </a:endParaRPr>
          </a:p>
        </p:txBody>
      </p:sp>
      <p:sp>
        <p:nvSpPr>
          <p:cNvPr id="4" name="TextBox 3"/>
          <p:cNvSpPr txBox="1"/>
          <p:nvPr/>
        </p:nvSpPr>
        <p:spPr>
          <a:xfrm>
            <a:off x="0" y="1052736"/>
            <a:ext cx="6156176" cy="1938992"/>
          </a:xfrm>
          <a:prstGeom prst="rect">
            <a:avLst/>
          </a:prstGeom>
          <a:noFill/>
        </p:spPr>
        <p:txBody>
          <a:bodyPr wrap="square" rtlCol="0">
            <a:spAutoFit/>
          </a:bodyPr>
          <a:lstStyle/>
          <a:p>
            <a:r>
              <a:rPr lang="en-GB" sz="6000" b="1" dirty="0" smtClean="0">
                <a:solidFill>
                  <a:srgbClr val="FF0000"/>
                </a:solidFill>
                <a:latin typeface="Aharoni" pitchFamily="2" charset="-79"/>
                <a:cs typeface="Aharoni" pitchFamily="2" charset="-79"/>
              </a:rPr>
              <a:t>Praise</a:t>
            </a:r>
          </a:p>
          <a:p>
            <a:r>
              <a:rPr lang="en-GB" sz="6000" b="1" dirty="0" smtClean="0">
                <a:solidFill>
                  <a:srgbClr val="FF0000"/>
                </a:solidFill>
                <a:latin typeface="Aharoni" pitchFamily="2" charset="-79"/>
                <a:cs typeface="Aharoni" pitchFamily="2" charset="-79"/>
              </a:rPr>
              <a:t>&amp; Preparedness</a:t>
            </a:r>
            <a:endParaRPr lang="en-US" sz="6000" b="1" dirty="0">
              <a:solidFill>
                <a:srgbClr val="FF0000"/>
              </a:solidFill>
              <a:latin typeface="Aharoni" pitchFamily="2" charset="-79"/>
              <a:cs typeface="Aharoni" pitchFamily="2" charset="-79"/>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457200"/>
            <a:ext cx="3616325" cy="1066800"/>
          </a:xfrm>
        </p:spPr>
        <p:txBody>
          <a:bodyPr>
            <a:normAutofit/>
          </a:bodyPr>
          <a:lstStyle/>
          <a:p>
            <a:pPr eaLnBrk="1" fontAlgn="auto" hangingPunct="1">
              <a:spcAft>
                <a:spcPts val="0"/>
              </a:spcAft>
              <a:defRPr/>
            </a:pPr>
            <a:r>
              <a:rPr lang="en-US" sz="6000" dirty="0" smtClean="0">
                <a:solidFill>
                  <a:schemeClr val="bg1"/>
                </a:solidFill>
              </a:rPr>
              <a:t>Why?</a:t>
            </a:r>
            <a:endParaRPr lang="en-US" sz="6000" dirty="0">
              <a:solidFill>
                <a:schemeClr val="bg1"/>
              </a:solidFill>
            </a:endParaRPr>
          </a:p>
        </p:txBody>
      </p:sp>
      <p:sp>
        <p:nvSpPr>
          <p:cNvPr id="4" name="Content Placeholder 3"/>
          <p:cNvSpPr>
            <a:spLocks noGrp="1"/>
          </p:cNvSpPr>
          <p:nvPr>
            <p:ph sz="half" idx="1"/>
          </p:nvPr>
        </p:nvSpPr>
        <p:spPr>
          <a:xfrm>
            <a:off x="496888" y="1916113"/>
            <a:ext cx="7123112" cy="2881312"/>
          </a:xfrm>
        </p:spPr>
        <p:txBody>
          <a:bodyPr rtlCol="0"/>
          <a:lstStyle/>
          <a:p>
            <a:pPr marL="0" indent="0" eaLnBrk="1" fontAlgn="auto" hangingPunct="1">
              <a:spcAft>
                <a:spcPts val="0"/>
              </a:spcAft>
              <a:buFont typeface="Arial" pitchFamily="34" charset="0"/>
              <a:buNone/>
              <a:defRPr/>
            </a:pPr>
            <a:r>
              <a:rPr lang="en-US" sz="4400" b="1" dirty="0" smtClean="0">
                <a:solidFill>
                  <a:schemeClr val="bg1"/>
                </a:solidFill>
              </a:rPr>
              <a:t>Virginia has trees</a:t>
            </a:r>
            <a:endParaRPr lang="en-US" sz="4400" b="1" dirty="0">
              <a:solidFill>
                <a:schemeClr val="bg1"/>
              </a:solidFill>
            </a:endParaRPr>
          </a:p>
        </p:txBody>
      </p:sp>
      <p:pic>
        <p:nvPicPr>
          <p:cNvPr id="102403" name="Picture 2" descr="http://localtvwtkr.files.wordpress.com/2012/07/domupdate2.jpg?w=400">
            <a:hlinkClick r:id="rId2"/>
          </p:cNvPr>
          <p:cNvPicPr>
            <a:picLocks noChangeAspect="1" noChangeArrowheads="1"/>
          </p:cNvPicPr>
          <p:nvPr/>
        </p:nvPicPr>
        <p:blipFill>
          <a:blip r:embed="rId3" cstate="print"/>
          <a:srcRect/>
          <a:stretch>
            <a:fillRect/>
          </a:stretch>
        </p:blipFill>
        <p:spPr bwMode="auto">
          <a:xfrm>
            <a:off x="1295401" y="3429000"/>
            <a:ext cx="5875337" cy="2895601"/>
          </a:xfrm>
          <a:prstGeom prst="rect">
            <a:avLst/>
          </a:prstGeom>
          <a:noFill/>
          <a:ln w="9525">
            <a:noFill/>
            <a:miter lim="800000"/>
            <a:headEnd/>
            <a:tailEnd/>
          </a:ln>
        </p:spPr>
      </p:pic>
      <p:sp>
        <p:nvSpPr>
          <p:cNvPr id="5" name="TextBox 4"/>
          <p:cNvSpPr txBox="1"/>
          <p:nvPr/>
        </p:nvSpPr>
        <p:spPr>
          <a:xfrm>
            <a:off x="395536" y="1124744"/>
            <a:ext cx="8253616" cy="2308324"/>
          </a:xfrm>
          <a:prstGeom prst="rect">
            <a:avLst/>
          </a:prstGeom>
          <a:noFill/>
        </p:spPr>
        <p:txBody>
          <a:bodyPr wrap="square" rtlCol="0">
            <a:spAutoFit/>
          </a:bodyPr>
          <a:lstStyle/>
          <a:p>
            <a:pPr algn="ctr"/>
            <a:r>
              <a:rPr lang="en-GB" sz="7200" b="1" dirty="0" smtClean="0">
                <a:latin typeface="Aharoni" pitchFamily="2" charset="-79"/>
                <a:cs typeface="Aharoni" pitchFamily="2" charset="-79"/>
              </a:rPr>
              <a:t>Disasters are a Fact of Life</a:t>
            </a:r>
            <a:endParaRPr lang="en-US" sz="7200" b="1" dirty="0">
              <a:latin typeface="Aharoni" pitchFamily="2" charset="-79"/>
              <a:cs typeface="Aharoni" pitchFamily="2" charset="-79"/>
            </a:endParaRPr>
          </a:p>
        </p:txBody>
      </p:sp>
      <p:sp>
        <p:nvSpPr>
          <p:cNvPr id="6" name="TextBox 5"/>
          <p:cNvSpPr txBox="1"/>
          <p:nvPr/>
        </p:nvSpPr>
        <p:spPr>
          <a:xfrm rot="20142181">
            <a:off x="143010" y="342830"/>
            <a:ext cx="3473164" cy="1569660"/>
          </a:xfrm>
          <a:prstGeom prst="rect">
            <a:avLst/>
          </a:prstGeom>
          <a:noFill/>
        </p:spPr>
        <p:txBody>
          <a:bodyPr wrap="square" rtlCol="0">
            <a:spAutoFit/>
          </a:bodyPr>
          <a:lstStyle/>
          <a:p>
            <a:pPr algn="ctr"/>
            <a:r>
              <a:rPr lang="en-GB" sz="9600" b="1" dirty="0" smtClean="0">
                <a:solidFill>
                  <a:srgbClr val="FF0000"/>
                </a:solidFill>
                <a:latin typeface="Impact" pitchFamily="34" charset="0"/>
              </a:rPr>
              <a:t>WHY?</a:t>
            </a:r>
            <a:endParaRPr lang="en-US" sz="9600" b="1" dirty="0">
              <a:solidFill>
                <a:srgbClr val="FF0000"/>
              </a:solidFill>
              <a:latin typeface="Impact" pitchFamily="34" charset="0"/>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66" y="193951"/>
            <a:ext cx="3451630" cy="6506268"/>
          </a:xfrm>
        </p:spPr>
        <p:txBody>
          <a:bodyPr>
            <a:noAutofit/>
          </a:bodyPr>
          <a:lstStyle/>
          <a:p>
            <a:r>
              <a:rPr lang="en-US" b="1" dirty="0" smtClean="0"/>
              <a:t>Most churches </a:t>
            </a:r>
            <a:br>
              <a:rPr lang="en-US" b="1" dirty="0" smtClean="0"/>
            </a:br>
            <a:r>
              <a:rPr lang="en-US" b="1" dirty="0" smtClean="0"/>
              <a:t>and organizations fail to prepare for any kind of disaster and miss ministry opportunities</a:t>
            </a:r>
            <a:endParaRPr lang="en-US" b="1" dirty="0"/>
          </a:p>
        </p:txBody>
      </p:sp>
      <p:pic>
        <p:nvPicPr>
          <p:cNvPr id="5" name="Content Placeholder 4"/>
          <p:cNvPicPr>
            <a:picLocks noGrp="1" noChangeAspect="1"/>
          </p:cNvPicPr>
          <p:nvPr>
            <p:ph sz="half" idx="1"/>
          </p:nvPr>
        </p:nvPicPr>
        <p:blipFill rotWithShape="1">
          <a:blip r:embed="rId2" cstate="print">
            <a:extLst>
              <a:ext uri="{28A0092B-C50C-407E-A947-70E740481C1C}">
                <a14:useLocalDpi xmlns="" xmlns:a14="http://schemas.microsoft.com/office/drawing/2010/main" val="0"/>
              </a:ext>
            </a:extLst>
          </a:blip>
          <a:srcRect l="6673" r="15542"/>
          <a:stretch/>
        </p:blipFill>
        <p:spPr>
          <a:xfrm>
            <a:off x="3459094" y="2266278"/>
            <a:ext cx="4713305" cy="3946263"/>
          </a:xfrm>
          <a:effectLst>
            <a:softEdge rad="317500"/>
          </a:effectLst>
        </p:spPr>
      </p:pic>
    </p:spTree>
    <p:extLst>
      <p:ext uri="{BB962C8B-B14F-4D97-AF65-F5344CB8AC3E}">
        <p14:creationId xmlns="" xmlns:p14="http://schemas.microsoft.com/office/powerpoint/2010/main" val="2195559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2" name="Picture 4" descr="http://sr.photos2.fotosearch.com/bthumb/CSP/CSP035/k0354158.jpg"/>
          <p:cNvPicPr>
            <a:picLocks noChangeAspect="1" noChangeArrowheads="1"/>
          </p:cNvPicPr>
          <p:nvPr/>
        </p:nvPicPr>
        <p:blipFill>
          <a:blip r:embed="rId2" cstate="print">
            <a:lum bright="40000" contrast="40000"/>
          </a:blip>
          <a:srcRect/>
          <a:stretch>
            <a:fillRect/>
          </a:stretch>
        </p:blipFill>
        <p:spPr bwMode="auto">
          <a:xfrm>
            <a:off x="323528" y="254924"/>
            <a:ext cx="8640960" cy="6477620"/>
          </a:xfrm>
          <a:prstGeom prst="rect">
            <a:avLst/>
          </a:prstGeom>
          <a:noFill/>
        </p:spPr>
      </p:pic>
      <p:sp>
        <p:nvSpPr>
          <p:cNvPr id="106497" name="TextBox 1"/>
          <p:cNvSpPr txBox="1">
            <a:spLocks noChangeArrowheads="1"/>
          </p:cNvSpPr>
          <p:nvPr/>
        </p:nvSpPr>
        <p:spPr bwMode="auto">
          <a:xfrm>
            <a:off x="205485" y="989009"/>
            <a:ext cx="6287784" cy="4524315"/>
          </a:xfrm>
          <a:prstGeom prst="rect">
            <a:avLst/>
          </a:prstGeom>
          <a:noFill/>
          <a:ln w="9525">
            <a:noFill/>
            <a:miter lim="800000"/>
            <a:headEnd/>
            <a:tailEnd/>
          </a:ln>
        </p:spPr>
        <p:txBody>
          <a:bodyPr wrap="square">
            <a:spAutoFit/>
          </a:bodyPr>
          <a:lstStyle/>
          <a:p>
            <a:r>
              <a:rPr lang="en-US" sz="3200" b="1" dirty="0">
                <a:latin typeface="Candara" pitchFamily="34" charset="0"/>
              </a:rPr>
              <a:t>Titus 3:1b </a:t>
            </a:r>
            <a:r>
              <a:rPr lang="en-US" sz="3200" dirty="0" smtClean="0">
                <a:latin typeface="Candara" pitchFamily="34" charset="0"/>
              </a:rPr>
              <a:t>- “…to </a:t>
            </a:r>
            <a:r>
              <a:rPr lang="en-US" sz="3200" dirty="0">
                <a:latin typeface="Candara" pitchFamily="34" charset="0"/>
              </a:rPr>
              <a:t>be ready for </a:t>
            </a:r>
            <a:endParaRPr lang="en-US" sz="3200" dirty="0" smtClean="0">
              <a:latin typeface="Candara" pitchFamily="34" charset="0"/>
            </a:endParaRPr>
          </a:p>
          <a:p>
            <a:pPr algn="ctr"/>
            <a:r>
              <a:rPr lang="en-US" sz="3200" dirty="0" smtClean="0">
                <a:latin typeface="Candara" pitchFamily="34" charset="0"/>
              </a:rPr>
              <a:t>every </a:t>
            </a:r>
            <a:r>
              <a:rPr lang="en-US" sz="3200" dirty="0">
                <a:latin typeface="Candara" pitchFamily="34" charset="0"/>
              </a:rPr>
              <a:t>good </a:t>
            </a:r>
            <a:r>
              <a:rPr lang="en-US" sz="3200" dirty="0" smtClean="0">
                <a:latin typeface="Candara" pitchFamily="34" charset="0"/>
              </a:rPr>
              <a:t>work.”</a:t>
            </a:r>
          </a:p>
          <a:p>
            <a:pPr algn="ctr"/>
            <a:endParaRPr lang="en-US" sz="3200" dirty="0">
              <a:latin typeface="Candara" pitchFamily="34" charset="0"/>
            </a:endParaRPr>
          </a:p>
          <a:p>
            <a:r>
              <a:rPr lang="en-US" sz="3200" dirty="0">
                <a:latin typeface="Candara" pitchFamily="34" charset="0"/>
              </a:rPr>
              <a:t> </a:t>
            </a:r>
            <a:r>
              <a:rPr lang="en-US" sz="3200" dirty="0" smtClean="0">
                <a:latin typeface="Candara" pitchFamily="34" charset="0"/>
              </a:rPr>
              <a:t> Titus </a:t>
            </a:r>
            <a:r>
              <a:rPr lang="en-US" sz="3200" dirty="0">
                <a:latin typeface="Candara" pitchFamily="34" charset="0"/>
              </a:rPr>
              <a:t>3: 14 – </a:t>
            </a:r>
            <a:r>
              <a:rPr lang="en-US" sz="3200" dirty="0" smtClean="0">
                <a:latin typeface="Candara" pitchFamily="34" charset="0"/>
              </a:rPr>
              <a:t>“And </a:t>
            </a:r>
            <a:r>
              <a:rPr lang="en-US" sz="3200" dirty="0">
                <a:latin typeface="Candara" pitchFamily="34" charset="0"/>
              </a:rPr>
              <a:t>our people </a:t>
            </a:r>
            <a:r>
              <a:rPr lang="en-US" sz="3200" dirty="0" smtClean="0">
                <a:latin typeface="Candara" pitchFamily="34" charset="0"/>
              </a:rPr>
              <a:t>must 	also </a:t>
            </a:r>
            <a:r>
              <a:rPr lang="en-US" sz="3200" dirty="0">
                <a:latin typeface="Candara" pitchFamily="34" charset="0"/>
              </a:rPr>
              <a:t>learn to </a:t>
            </a:r>
            <a:r>
              <a:rPr lang="en-US" sz="3200" dirty="0" smtClean="0">
                <a:latin typeface="Candara" pitchFamily="34" charset="0"/>
              </a:rPr>
              <a:t>devote themselves </a:t>
            </a:r>
          </a:p>
          <a:p>
            <a:r>
              <a:rPr lang="en-US" sz="3200" dirty="0" smtClean="0">
                <a:latin typeface="Candara" pitchFamily="34" charset="0"/>
              </a:rPr>
              <a:t>     to 	good works</a:t>
            </a:r>
            <a:r>
              <a:rPr lang="en-US" sz="3200" dirty="0">
                <a:latin typeface="Candara" pitchFamily="34" charset="0"/>
              </a:rPr>
              <a:t> </a:t>
            </a:r>
            <a:r>
              <a:rPr lang="en-US" sz="3200" dirty="0" smtClean="0">
                <a:latin typeface="Candara" pitchFamily="34" charset="0"/>
              </a:rPr>
              <a:t>for cases of     	urgent need, so that </a:t>
            </a:r>
            <a:r>
              <a:rPr lang="en-US" sz="3200" dirty="0">
                <a:latin typeface="Candara" pitchFamily="34" charset="0"/>
              </a:rPr>
              <a:t>they </a:t>
            </a:r>
            <a:r>
              <a:rPr lang="en-US" sz="3200" dirty="0" smtClean="0">
                <a:latin typeface="Candara" pitchFamily="34" charset="0"/>
              </a:rPr>
              <a:t>may 	not </a:t>
            </a:r>
            <a:r>
              <a:rPr lang="en-US" sz="3200" dirty="0">
                <a:latin typeface="Candara" pitchFamily="34" charset="0"/>
              </a:rPr>
              <a:t>be </a:t>
            </a:r>
            <a:r>
              <a:rPr lang="en-US" sz="3200" dirty="0" smtClean="0">
                <a:latin typeface="Candara" pitchFamily="34" charset="0"/>
              </a:rPr>
              <a:t>unfruitful.”</a:t>
            </a:r>
            <a:endParaRPr lang="en-US" sz="3200" dirty="0">
              <a:latin typeface="Candara" pitchFamily="34" charset="0"/>
            </a:endParaRPr>
          </a:p>
        </p:txBody>
      </p:sp>
      <p:pic>
        <p:nvPicPr>
          <p:cNvPr id="1028" name="Picture 4" descr="http://4.bp.blogspot.com/_BkcS4uZIx3k/TSjbZ8tDvoI/AAAAAAAAByY/h5yvZc0DBJk/s1600/175px-Church_clipart.svg.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856270" y="3989796"/>
            <a:ext cx="1666875" cy="27686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06497">
                                            <p:txEl>
                                              <p:pRg st="3" end="3"/>
                                            </p:txEl>
                                          </p:spTgt>
                                        </p:tgtEl>
                                        <p:attrNameLst>
                                          <p:attrName>style.visibility</p:attrName>
                                        </p:attrNameLst>
                                      </p:cBhvr>
                                      <p:to>
                                        <p:strVal val="visible"/>
                                      </p:to>
                                    </p:set>
                                    <p:anim to="" calcmode="lin" valueType="num">
                                      <p:cBhvr>
                                        <p:cTn id="7" dur="1" fill="hold"/>
                                        <p:tgtEl>
                                          <p:spTgt spid="106497">
                                            <p:txEl>
                                              <p:pRg st="3" end="3"/>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06497">
                                            <p:txEl>
                                              <p:pRg st="4" end="4"/>
                                            </p:txEl>
                                          </p:spTgt>
                                        </p:tgtEl>
                                        <p:attrNameLst>
                                          <p:attrName>style.visibility</p:attrName>
                                        </p:attrNameLst>
                                      </p:cBhvr>
                                      <p:to>
                                        <p:strVal val="visible"/>
                                      </p:to>
                                    </p:set>
                                    <p:anim to="" calcmode="lin" valueType="num">
                                      <p:cBhvr>
                                        <p:cTn id="10" dur="1" fill="hold"/>
                                        <p:tgtEl>
                                          <p:spTgt spid="106497">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60648"/>
            <a:ext cx="8596064" cy="1440160"/>
          </a:xfrm>
        </p:spPr>
        <p:txBody>
          <a:bodyPr>
            <a:noAutofit/>
          </a:bodyPr>
          <a:lstStyle/>
          <a:p>
            <a:r>
              <a:rPr lang="en-US" sz="3200" b="1" dirty="0" smtClean="0"/>
              <a:t>Simply stated, this plan defines the roles and procedures that will enable the Pentecostal Assemblies of the West Indies International to:</a:t>
            </a:r>
          </a:p>
        </p:txBody>
      </p:sp>
      <p:sp>
        <p:nvSpPr>
          <p:cNvPr id="3" name="Content Placeholder 2"/>
          <p:cNvSpPr>
            <a:spLocks noGrp="1"/>
          </p:cNvSpPr>
          <p:nvPr>
            <p:ph idx="1"/>
          </p:nvPr>
        </p:nvSpPr>
        <p:spPr>
          <a:xfrm>
            <a:off x="284050" y="1844824"/>
            <a:ext cx="8536421" cy="4824536"/>
          </a:xfrm>
        </p:spPr>
        <p:txBody>
          <a:bodyPr>
            <a:normAutofit fontScale="92500" lnSpcReduction="10000"/>
          </a:bodyPr>
          <a:lstStyle/>
          <a:p>
            <a:r>
              <a:rPr lang="en-US" b="1" dirty="0" smtClean="0"/>
              <a:t>1</a:t>
            </a:r>
            <a:r>
              <a:rPr lang="en-US" b="1" dirty="0" smtClean="0"/>
              <a:t>. Identify existing individual and corporate resources within the congregations that can be applied to disaster preparedness, mitigation and response.</a:t>
            </a:r>
            <a:endParaRPr lang="en-US" dirty="0" smtClean="0"/>
          </a:p>
          <a:p>
            <a:r>
              <a:rPr lang="en-US" b="1" dirty="0" smtClean="0"/>
              <a:t>2. Build individual and corporate resources among the District congregations to assist in disaster preparedness, mitigation and response.</a:t>
            </a:r>
            <a:endParaRPr lang="en-US" dirty="0" smtClean="0"/>
          </a:p>
          <a:p>
            <a:r>
              <a:rPr lang="en-US" b="1" dirty="0" smtClean="0"/>
              <a:t>3. Link individual and corporate resources in the District to meet humanitarian needs of human-caused and natural disasters and reduce vulnerability of people to potential disasters.</a:t>
            </a:r>
            <a:endParaRPr lang="en-US" dirty="0" smtClean="0"/>
          </a:p>
          <a:p>
            <a:pPr marL="0" indent="0">
              <a:buNone/>
            </a:pPr>
            <a:endParaRPr lang="en-US" dirty="0"/>
          </a:p>
        </p:txBody>
      </p:sp>
    </p:spTree>
    <p:extLst>
      <p:ext uri="{BB962C8B-B14F-4D97-AF65-F5344CB8AC3E}">
        <p14:creationId xmlns="" xmlns:p14="http://schemas.microsoft.com/office/powerpoint/2010/main" val="124286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600" b="1" dirty="0" smtClean="0">
                <a:solidFill>
                  <a:srgbClr val="FF0000"/>
                </a:solidFill>
              </a:rPr>
              <a:t>UNDERSTANDING </a:t>
            </a:r>
            <a:r>
              <a:rPr lang="en-US" sz="3600" b="1" dirty="0" smtClean="0">
                <a:solidFill>
                  <a:srgbClr val="FF0000"/>
                </a:solidFill>
              </a:rPr>
              <a:t>DISASTERS</a:t>
            </a:r>
            <a:endParaRPr lang="en-US" sz="3600" b="1" dirty="0" smtClean="0">
              <a:solidFill>
                <a:srgbClr val="FF0000"/>
              </a:solidFill>
            </a:endParaRPr>
          </a:p>
        </p:txBody>
      </p:sp>
      <p:sp>
        <p:nvSpPr>
          <p:cNvPr id="3" name="Content Placeholder 2"/>
          <p:cNvSpPr>
            <a:spLocks noGrp="1"/>
          </p:cNvSpPr>
          <p:nvPr>
            <p:ph idx="1"/>
          </p:nvPr>
        </p:nvSpPr>
        <p:spPr>
          <a:xfrm>
            <a:off x="395536" y="1556792"/>
            <a:ext cx="7436312" cy="4484541"/>
          </a:xfrm>
        </p:spPr>
        <p:txBody>
          <a:bodyPr>
            <a:noAutofit/>
          </a:bodyPr>
          <a:lstStyle/>
          <a:p>
            <a:pPr>
              <a:buNone/>
            </a:pPr>
            <a:r>
              <a:rPr lang="en-US" sz="3600" b="1" dirty="0" smtClean="0"/>
              <a:t>Phases </a:t>
            </a:r>
            <a:r>
              <a:rPr lang="en-US" sz="3600" b="1" dirty="0" smtClean="0"/>
              <a:t>of Disaster and </a:t>
            </a:r>
            <a:r>
              <a:rPr lang="en-US" sz="3600" b="1" dirty="0" smtClean="0"/>
              <a:t>Response</a:t>
            </a:r>
          </a:p>
          <a:p>
            <a:pPr>
              <a:buNone/>
            </a:pPr>
            <a:endParaRPr lang="en-US" sz="3600" dirty="0" smtClean="0"/>
          </a:p>
          <a:p>
            <a:r>
              <a:rPr lang="en-US" sz="3600" dirty="0" smtClean="0"/>
              <a:t> </a:t>
            </a:r>
            <a:r>
              <a:rPr lang="en-US" sz="3600" dirty="0" smtClean="0"/>
              <a:t>Phase 1: Warning/Anticipation</a:t>
            </a:r>
          </a:p>
          <a:p>
            <a:r>
              <a:rPr lang="en-US" sz="3600" dirty="0" smtClean="0"/>
              <a:t> </a:t>
            </a:r>
            <a:r>
              <a:rPr lang="en-US" sz="3600" dirty="0" smtClean="0"/>
              <a:t>Phase 2: Impact/Emergency</a:t>
            </a:r>
          </a:p>
          <a:p>
            <a:r>
              <a:rPr lang="en-US" sz="3600" dirty="0" smtClean="0"/>
              <a:t>Phase </a:t>
            </a:r>
            <a:r>
              <a:rPr lang="en-US" sz="3600" dirty="0" smtClean="0"/>
              <a:t>3: Aftermath/Inventory</a:t>
            </a:r>
          </a:p>
          <a:p>
            <a:r>
              <a:rPr lang="en-US" sz="3600" dirty="0" smtClean="0"/>
              <a:t>Phase </a:t>
            </a:r>
            <a:r>
              <a:rPr lang="en-US" sz="3600" dirty="0" smtClean="0"/>
              <a:t>4: Relief/Remedy</a:t>
            </a:r>
          </a:p>
          <a:p>
            <a:r>
              <a:rPr lang="en-US" sz="3600" dirty="0" smtClean="0"/>
              <a:t>Phase </a:t>
            </a:r>
            <a:r>
              <a:rPr lang="en-US" sz="3600" dirty="0" smtClean="0"/>
              <a:t>5: Recovery/Reconstruction</a:t>
            </a:r>
            <a:endParaRPr lang="en-US" sz="3600" dirty="0"/>
          </a:p>
        </p:txBody>
      </p:sp>
      <p:sp>
        <p:nvSpPr>
          <p:cNvPr id="4" name="Right Arrow 3"/>
          <p:cNvSpPr/>
          <p:nvPr/>
        </p:nvSpPr>
        <p:spPr>
          <a:xfrm>
            <a:off x="7884368" y="2564904"/>
            <a:ext cx="978408" cy="646176"/>
          </a:xfrm>
          <a:prstGeom prst="rightArrow">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 xmlns:p14="http://schemas.microsoft.com/office/powerpoint/2010/main" val="22513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to="" calcmode="lin" valueType="num">
                                      <p:cBhvr>
                                        <p:cTn id="7" dur="1" fill="hold"/>
                                        <p:tgtEl>
                                          <p:spTgt spid="3">
                                            <p:txEl>
                                              <p:pRg st="2" end="2"/>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to="" calcmode="lin" valueType="num">
                                      <p:cBhvr>
                                        <p:cTn id="12" dur="1" fill="hold"/>
                                        <p:tgtEl>
                                          <p:spTgt spid="3">
                                            <p:txEl>
                                              <p:pRg st="3" end="3"/>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to="" calcmode="lin" valueType="num">
                                      <p:cBhvr>
                                        <p:cTn id="17" dur="1" fill="hold"/>
                                        <p:tgtEl>
                                          <p:spTgt spid="3">
                                            <p:txEl>
                                              <p:pRg st="4" end="4"/>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to="" calcmode="lin" valueType="num">
                                      <p:cBhvr>
                                        <p:cTn id="22" dur="1" fill="hold"/>
                                        <p:tgtEl>
                                          <p:spTgt spid="3">
                                            <p:txEl>
                                              <p:pRg st="5" end="5"/>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to="" calcmode="lin" valueType="num">
                                      <p:cBhvr>
                                        <p:cTn id="27" dur="1" fill="hold"/>
                                        <p:tgtEl>
                                          <p:spTgt spid="3">
                                            <p:txEl>
                                              <p:pRg st="6" end="6"/>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additive="base">
                                        <p:cTn id="32" dur="2000" fill="hold"/>
                                        <p:tgtEl>
                                          <p:spTgt spid="4"/>
                                        </p:tgtEl>
                                        <p:attrNameLst>
                                          <p:attrName>ppt_x</p:attrName>
                                        </p:attrNameLst>
                                      </p:cBhvr>
                                      <p:tavLst>
                                        <p:tav tm="0">
                                          <p:val>
                                            <p:strVal val="0-#ppt_w/2"/>
                                          </p:val>
                                        </p:tav>
                                        <p:tav tm="100000">
                                          <p:val>
                                            <p:strVal val="#ppt_x"/>
                                          </p:val>
                                        </p:tav>
                                      </p:tavLst>
                                    </p:anim>
                                    <p:anim calcmode="lin" valueType="num">
                                      <p:cBhvr additive="base">
                                        <p:cTn id="33"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355160" cy="6250706"/>
          </a:xfrm>
        </p:spPr>
        <p:txBody>
          <a:bodyPr>
            <a:normAutofit/>
          </a:bodyPr>
          <a:lstStyle/>
          <a:p>
            <a:r>
              <a:rPr lang="en-US" sz="4800" dirty="0" smtClean="0"/>
              <a:t>Our mission is to establish and manage disaster preparedness and response protocols that will effectively mitigate disasters affecting our church’s membership, community and our local church facilities.</a:t>
            </a:r>
            <a:endParaRPr lang="en-US" sz="4800" dirty="0" smtClean="0"/>
          </a:p>
        </p:txBody>
      </p:sp>
      <p:sp>
        <p:nvSpPr>
          <p:cNvPr id="4" name="Right Arrow 3"/>
          <p:cNvSpPr/>
          <p:nvPr/>
        </p:nvSpPr>
        <p:spPr>
          <a:xfrm>
            <a:off x="7812360" y="3429000"/>
            <a:ext cx="978408" cy="646176"/>
          </a:xfrm>
          <a:prstGeom prst="rightArrow">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83529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7715200" cy="6408711"/>
          </a:xfrm>
        </p:spPr>
        <p:txBody>
          <a:bodyPr>
            <a:normAutofit fontScale="92500" lnSpcReduction="20000"/>
          </a:bodyPr>
          <a:lstStyle/>
          <a:p>
            <a:r>
              <a:rPr lang="en-US" dirty="0" smtClean="0"/>
              <a:t>This </a:t>
            </a:r>
            <a:r>
              <a:rPr lang="en-US" dirty="0" smtClean="0"/>
              <a:t>plan seeks to:</a:t>
            </a:r>
          </a:p>
          <a:p>
            <a:r>
              <a:rPr lang="en-US" dirty="0" smtClean="0"/>
              <a:t>1. </a:t>
            </a:r>
            <a:r>
              <a:rPr lang="en-US" b="1" dirty="0" smtClean="0"/>
              <a:t>Equip</a:t>
            </a:r>
            <a:r>
              <a:rPr lang="en-US" dirty="0" smtClean="0"/>
              <a:t> our staff and congregation with the necessary information, training and preparation to protect themselves and the local church facilities.</a:t>
            </a:r>
          </a:p>
          <a:p>
            <a:r>
              <a:rPr lang="en-US" dirty="0" smtClean="0"/>
              <a:t>2. </a:t>
            </a:r>
            <a:r>
              <a:rPr lang="en-US" b="1" dirty="0" smtClean="0"/>
              <a:t>Identify</a:t>
            </a:r>
            <a:r>
              <a:rPr lang="en-US" dirty="0" smtClean="0"/>
              <a:t> means of contact in the immediate aftermath of a disaster and identify the immediate needs of the membership.</a:t>
            </a:r>
          </a:p>
          <a:p>
            <a:r>
              <a:rPr lang="en-US" dirty="0" smtClean="0"/>
              <a:t>3. </a:t>
            </a:r>
            <a:r>
              <a:rPr lang="en-US" b="1" dirty="0" smtClean="0"/>
              <a:t>Have available</a:t>
            </a:r>
            <a:r>
              <a:rPr lang="en-US" dirty="0" smtClean="0"/>
              <a:t> reasonable protocols for identification and arrangements for appropriate individuals, parties, or agencies to address spiritual, emotional, and physical needs arising out of a disaster.</a:t>
            </a:r>
          </a:p>
          <a:p>
            <a:r>
              <a:rPr lang="en-US" dirty="0" smtClean="0"/>
              <a:t>4. </a:t>
            </a:r>
            <a:r>
              <a:rPr lang="en-US" b="1" dirty="0" smtClean="0"/>
              <a:t>Establish</a:t>
            </a:r>
            <a:r>
              <a:rPr lang="en-US" dirty="0" smtClean="0"/>
              <a:t> budgets and mitigation efforts to secure the church. Develop alternative communication systems</a:t>
            </a:r>
            <a:r>
              <a:rPr lang="en-US" dirty="0" smtClean="0"/>
              <a:t>.</a:t>
            </a:r>
            <a:endParaRPr lang="en-US" dirty="0"/>
          </a:p>
        </p:txBody>
      </p:sp>
      <p:sp>
        <p:nvSpPr>
          <p:cNvPr id="4" name="Right Arrow 3"/>
          <p:cNvSpPr/>
          <p:nvPr/>
        </p:nvSpPr>
        <p:spPr>
          <a:xfrm>
            <a:off x="7956376" y="2852936"/>
            <a:ext cx="978408" cy="646176"/>
          </a:xfrm>
          <a:prstGeom prst="rightArrow">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 xmlns:p14="http://schemas.microsoft.com/office/powerpoint/2010/main" val="3849386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to="" calcmode="lin" valueType="num">
                                      <p:cBhvr>
                                        <p:cTn id="7" dur="1" fill="hold"/>
                                        <p:tgtEl>
                                          <p:spTgt spid="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8"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to="" calcmode="lin" valueType="num">
                                      <p:cBhvr>
                                        <p:cTn id="23" dur="1" fill="hold"/>
                                        <p:tgtEl>
                                          <p:spTgt spid="3">
                                            <p:txEl>
                                              <p:pRg st="4" end="4"/>
                                            </p:txEl>
                                          </p:spTgt>
                                        </p:tgtEl>
                                        <p:attrNameLst>
                                          <p:attrName/>
                                        </p:attrNameLst>
                                      </p:cBhvr>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2000" fill="hold"/>
                                        <p:tgtEl>
                                          <p:spTgt spid="4"/>
                                        </p:tgtEl>
                                        <p:attrNameLst>
                                          <p:attrName>ppt_x</p:attrName>
                                        </p:attrNameLst>
                                      </p:cBhvr>
                                      <p:tavLst>
                                        <p:tav tm="0">
                                          <p:val>
                                            <p:strVal val="0-#ppt_w/2"/>
                                          </p:val>
                                        </p:tav>
                                        <p:tav tm="100000">
                                          <p:val>
                                            <p:strVal val="#ppt_x"/>
                                          </p:val>
                                        </p:tav>
                                      </p:tavLst>
                                    </p:anim>
                                    <p:anim calcmode="lin" valueType="num">
                                      <p:cBhvr additive="base">
                                        <p:cTn id="29"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259" y="0"/>
            <a:ext cx="7984141" cy="6699905"/>
          </a:xfrm>
        </p:spPr>
        <p:txBody>
          <a:bodyPr>
            <a:noAutofit/>
          </a:bodyPr>
          <a:lstStyle/>
          <a:p>
            <a:r>
              <a:rPr lang="en-US" sz="2800" dirty="0" smtClean="0"/>
              <a:t>5</a:t>
            </a:r>
            <a:r>
              <a:rPr lang="en-US" sz="2800" dirty="0" smtClean="0"/>
              <a:t>. </a:t>
            </a:r>
            <a:r>
              <a:rPr lang="en-US" sz="2800" b="1" dirty="0" smtClean="0"/>
              <a:t>Seek out</a:t>
            </a:r>
            <a:r>
              <a:rPr lang="en-US" sz="2800" dirty="0" smtClean="0"/>
              <a:t> human and physical resources, and prepare contingency plans for employment of these resources to assist staff and members in a disaster event.</a:t>
            </a:r>
          </a:p>
          <a:p>
            <a:r>
              <a:rPr lang="en-US" sz="2800" dirty="0" smtClean="0"/>
              <a:t>6. </a:t>
            </a:r>
            <a:r>
              <a:rPr lang="en-US" sz="2800" b="1" dirty="0" smtClean="0"/>
              <a:t>Organize,</a:t>
            </a:r>
            <a:r>
              <a:rPr lang="en-US" sz="2800" dirty="0" smtClean="0"/>
              <a:t> select and train preparation and response personnel, determine who is in charge. </a:t>
            </a:r>
            <a:r>
              <a:rPr lang="en-US" sz="2800" i="1" dirty="0" smtClean="0"/>
              <a:t>(Recognize that the Pastor should not be that person and decide who will activate the protocols.)</a:t>
            </a:r>
            <a:endParaRPr lang="en-US" sz="2800" dirty="0" smtClean="0"/>
          </a:p>
          <a:p>
            <a:r>
              <a:rPr lang="en-US" sz="2800" dirty="0" smtClean="0"/>
              <a:t>7. </a:t>
            </a:r>
            <a:r>
              <a:rPr lang="en-US" sz="2800" b="1" dirty="0" smtClean="0"/>
              <a:t>Recognize</a:t>
            </a:r>
            <a:r>
              <a:rPr lang="en-US" sz="2800" dirty="0" smtClean="0"/>
              <a:t> that operations do not take place in a vacuum. Learn about and cooperate with other preparation and response agencies. Do not attempt to perform the work of first responders such as police, firefighters, Red Cross, etc. Coordinate with all local organizations that are involved in emergency response.</a:t>
            </a:r>
            <a:endParaRPr lang="en-US" sz="2800" dirty="0"/>
          </a:p>
        </p:txBody>
      </p:sp>
      <p:sp>
        <p:nvSpPr>
          <p:cNvPr id="4" name="Right Arrow 3"/>
          <p:cNvSpPr/>
          <p:nvPr/>
        </p:nvSpPr>
        <p:spPr>
          <a:xfrm>
            <a:off x="8165592" y="2924944"/>
            <a:ext cx="978408" cy="646176"/>
          </a:xfrm>
          <a:prstGeom prst="rightArrow">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 xmlns:p14="http://schemas.microsoft.com/office/powerpoint/2010/main" val="226101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2000" fill="hold"/>
                                        <p:tgtEl>
                                          <p:spTgt spid="4"/>
                                        </p:tgtEl>
                                        <p:attrNameLst>
                                          <p:attrName>ppt_x</p:attrName>
                                        </p:attrNameLst>
                                      </p:cBhvr>
                                      <p:tavLst>
                                        <p:tav tm="0">
                                          <p:val>
                                            <p:strVal val="0-#ppt_w/2"/>
                                          </p:val>
                                        </p:tav>
                                        <p:tav tm="100000">
                                          <p:val>
                                            <p:strVal val="#ppt_x"/>
                                          </p:val>
                                        </p:tav>
                                      </p:tavLst>
                                    </p:anim>
                                    <p:anim calcmode="lin" valueType="num">
                                      <p:cBhvr additive="base">
                                        <p:cTn id="23"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7236296" y="3284984"/>
            <a:ext cx="978408" cy="646176"/>
          </a:xfrm>
          <a:prstGeom prst="rightArrow">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457" name="Rectangle 1"/>
          <p:cNvSpPr>
            <a:spLocks noChangeArrowheads="1"/>
          </p:cNvSpPr>
          <p:nvPr/>
        </p:nvSpPr>
        <p:spPr bwMode="auto">
          <a:xfrm>
            <a:off x="0" y="-5089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3200" dirty="0" smtClean="0">
                <a:latin typeface="Calibri" pitchFamily="34" charset="0"/>
                <a:ea typeface="Calibri" pitchFamily="34" charset="0"/>
                <a:cs typeface="Times New Roman" pitchFamily="18" charset="0"/>
              </a:rPr>
              <a:t>C</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hurches should have individuals who are responsible for the roles and functions in the three assignments that follow:</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 Local Church Disaster Coordinator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Serves as Chairperson of the overall team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Schedules and plans meetings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Schedules and plans training</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Recruits a disaster team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Ensures team readiness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Liaisons with community established disaster relief groups</a:t>
            </a:r>
          </a:p>
          <a:p>
            <a:pPr marL="0" marR="0" lvl="0" indent="0" algn="just" defTabSz="914400" rtl="0" eaLnBrk="0" fontAlgn="base" latinLnBrk="0" hangingPunct="0">
              <a:lnSpc>
                <a:spcPct val="100000"/>
              </a:lnSpc>
              <a:spcBef>
                <a:spcPct val="0"/>
              </a:spcBef>
              <a:spcAft>
                <a:spcPct val="0"/>
              </a:spcAft>
              <a:buClrTx/>
              <a:buSzTx/>
              <a:buFontTx/>
              <a:buNone/>
              <a:tabLst/>
            </a:pPr>
            <a:r>
              <a:rPr lang="en-GB" sz="3200" dirty="0" smtClean="0">
                <a:latin typeface="Calibri" pitchFamily="34" charset="0"/>
                <a:cs typeface="Times New Roman" pitchFamily="18" charset="0"/>
              </a:rPr>
              <a:t>Work steadfastly with Pastor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104306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9457">
                                            <p:txEl>
                                              <p:pRg st="1" end="1"/>
                                            </p:txEl>
                                          </p:spTgt>
                                        </p:tgtEl>
                                        <p:attrNameLst>
                                          <p:attrName>style.visibility</p:attrName>
                                        </p:attrNameLst>
                                      </p:cBhvr>
                                      <p:to>
                                        <p:strVal val="visible"/>
                                      </p:to>
                                    </p:set>
                                    <p:anim to="" calcmode="lin" valueType="num">
                                      <p:cBhvr>
                                        <p:cTn id="7" dur="1" fill="hold"/>
                                        <p:tgtEl>
                                          <p:spTgt spid="19457">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9457">
                                            <p:txEl>
                                              <p:pRg st="2" end="2"/>
                                            </p:txEl>
                                          </p:spTgt>
                                        </p:tgtEl>
                                        <p:attrNameLst>
                                          <p:attrName>style.visibility</p:attrName>
                                        </p:attrNameLst>
                                      </p:cBhvr>
                                      <p:to>
                                        <p:strVal val="visible"/>
                                      </p:to>
                                    </p:set>
                                    <p:anim to="" calcmode="lin" valueType="num">
                                      <p:cBhvr>
                                        <p:cTn id="12" dur="1" fill="hold"/>
                                        <p:tgtEl>
                                          <p:spTgt spid="19457">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9457">
                                            <p:txEl>
                                              <p:pRg st="3" end="3"/>
                                            </p:txEl>
                                          </p:spTgt>
                                        </p:tgtEl>
                                        <p:attrNameLst>
                                          <p:attrName>style.visibility</p:attrName>
                                        </p:attrNameLst>
                                      </p:cBhvr>
                                      <p:to>
                                        <p:strVal val="visible"/>
                                      </p:to>
                                    </p:set>
                                    <p:anim to="" calcmode="lin" valueType="num">
                                      <p:cBhvr>
                                        <p:cTn id="17" dur="1" fill="hold"/>
                                        <p:tgtEl>
                                          <p:spTgt spid="19457">
                                            <p:txEl>
                                              <p:pRg st="3" end="3"/>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9457">
                                            <p:txEl>
                                              <p:pRg st="4" end="4"/>
                                            </p:txEl>
                                          </p:spTgt>
                                        </p:tgtEl>
                                        <p:attrNameLst>
                                          <p:attrName>style.visibility</p:attrName>
                                        </p:attrNameLst>
                                      </p:cBhvr>
                                      <p:to>
                                        <p:strVal val="visible"/>
                                      </p:to>
                                    </p:set>
                                    <p:anim to="" calcmode="lin" valueType="num">
                                      <p:cBhvr>
                                        <p:cTn id="22" dur="1" fill="hold"/>
                                        <p:tgtEl>
                                          <p:spTgt spid="19457">
                                            <p:txEl>
                                              <p:pRg st="4" end="4"/>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19457">
                                            <p:txEl>
                                              <p:pRg st="5" end="5"/>
                                            </p:txEl>
                                          </p:spTgt>
                                        </p:tgtEl>
                                        <p:attrNameLst>
                                          <p:attrName>style.visibility</p:attrName>
                                        </p:attrNameLst>
                                      </p:cBhvr>
                                      <p:to>
                                        <p:strVal val="visible"/>
                                      </p:to>
                                    </p:set>
                                    <p:anim to="" calcmode="lin" valueType="num">
                                      <p:cBhvr>
                                        <p:cTn id="27" dur="1" fill="hold"/>
                                        <p:tgtEl>
                                          <p:spTgt spid="19457">
                                            <p:txEl>
                                              <p:pRg st="5" end="5"/>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19457">
                                            <p:txEl>
                                              <p:pRg st="6" end="6"/>
                                            </p:txEl>
                                          </p:spTgt>
                                        </p:tgtEl>
                                        <p:attrNameLst>
                                          <p:attrName>style.visibility</p:attrName>
                                        </p:attrNameLst>
                                      </p:cBhvr>
                                      <p:to>
                                        <p:strVal val="visible"/>
                                      </p:to>
                                    </p:set>
                                    <p:anim to="" calcmode="lin" valueType="num">
                                      <p:cBhvr>
                                        <p:cTn id="32" dur="1" fill="hold"/>
                                        <p:tgtEl>
                                          <p:spTgt spid="19457">
                                            <p:txEl>
                                              <p:pRg st="6" end="6"/>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19457">
                                            <p:txEl>
                                              <p:pRg st="7" end="7"/>
                                            </p:txEl>
                                          </p:spTgt>
                                        </p:tgtEl>
                                        <p:attrNameLst>
                                          <p:attrName>style.visibility</p:attrName>
                                        </p:attrNameLst>
                                      </p:cBhvr>
                                      <p:to>
                                        <p:strVal val="visible"/>
                                      </p:to>
                                    </p:set>
                                    <p:anim to="" calcmode="lin" valueType="num">
                                      <p:cBhvr>
                                        <p:cTn id="37" dur="1" fill="hold"/>
                                        <p:tgtEl>
                                          <p:spTgt spid="19457">
                                            <p:txEl>
                                              <p:pRg st="7" end="7"/>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19457">
                                            <p:txEl>
                                              <p:pRg st="8" end="8"/>
                                            </p:txEl>
                                          </p:spTgt>
                                        </p:tgtEl>
                                        <p:attrNameLst>
                                          <p:attrName>style.visibility</p:attrName>
                                        </p:attrNameLst>
                                      </p:cBhvr>
                                      <p:to>
                                        <p:strVal val="visible"/>
                                      </p:to>
                                    </p:set>
                                    <p:anim to="" calcmode="lin" valueType="num">
                                      <p:cBhvr>
                                        <p:cTn id="42" dur="1" fill="hold"/>
                                        <p:tgtEl>
                                          <p:spTgt spid="19457">
                                            <p:txEl>
                                              <p:pRg st="8" end="8"/>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2000" fill="hold"/>
                                        <p:tgtEl>
                                          <p:spTgt spid="4"/>
                                        </p:tgtEl>
                                        <p:attrNameLst>
                                          <p:attrName>ppt_x</p:attrName>
                                        </p:attrNameLst>
                                      </p:cBhvr>
                                      <p:tavLst>
                                        <p:tav tm="0">
                                          <p:val>
                                            <p:strVal val="0-#ppt_w/2"/>
                                          </p:val>
                                        </p:tav>
                                        <p:tav tm="100000">
                                          <p:val>
                                            <p:strVal val="#ppt_x"/>
                                          </p:val>
                                        </p:tav>
                                      </p:tavLst>
                                    </p:anim>
                                    <p:anim calcmode="lin" valueType="num">
                                      <p:cBhvr additive="base">
                                        <p:cTn id="48" dur="20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79512" y="258922"/>
            <a:ext cx="8784976"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 Disaster Volunteer Coordinator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Conducts skills and talent survey</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Develops a database of volunteer skills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Identifies members needing special assistance and pairs them with members responsible for maintaining contact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Develops a communications chain and arranges for its activation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3. Resource Coordinator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Conduct inventory of facilities, supplies and equipment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•Coordinate with the Local Church Disaster Coordinator all information disseminated to the congregation regarding the use of facilities, equipment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Maintain supplies in good order and replenishes as necessary</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8433">
                                            <p:txEl>
                                              <p:pRg st="1" end="1"/>
                                            </p:txEl>
                                          </p:spTgt>
                                        </p:tgtEl>
                                        <p:attrNameLst>
                                          <p:attrName>style.visibility</p:attrName>
                                        </p:attrNameLst>
                                      </p:cBhvr>
                                      <p:to>
                                        <p:strVal val="visible"/>
                                      </p:to>
                                    </p:set>
                                    <p:anim to="" calcmode="lin" valueType="num">
                                      <p:cBhvr>
                                        <p:cTn id="7" dur="1" fill="hold"/>
                                        <p:tgtEl>
                                          <p:spTgt spid="18433">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8433">
                                            <p:txEl>
                                              <p:pRg st="2" end="2"/>
                                            </p:txEl>
                                          </p:spTgt>
                                        </p:tgtEl>
                                        <p:attrNameLst>
                                          <p:attrName>style.visibility</p:attrName>
                                        </p:attrNameLst>
                                      </p:cBhvr>
                                      <p:to>
                                        <p:strVal val="visible"/>
                                      </p:to>
                                    </p:set>
                                    <p:anim to="" calcmode="lin" valueType="num">
                                      <p:cBhvr>
                                        <p:cTn id="12" dur="1" fill="hold"/>
                                        <p:tgtEl>
                                          <p:spTgt spid="18433">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8433">
                                            <p:txEl>
                                              <p:pRg st="3" end="3"/>
                                            </p:txEl>
                                          </p:spTgt>
                                        </p:tgtEl>
                                        <p:attrNameLst>
                                          <p:attrName>style.visibility</p:attrName>
                                        </p:attrNameLst>
                                      </p:cBhvr>
                                      <p:to>
                                        <p:strVal val="visible"/>
                                      </p:to>
                                    </p:set>
                                    <p:anim to="" calcmode="lin" valueType="num">
                                      <p:cBhvr>
                                        <p:cTn id="17" dur="1" fill="hold"/>
                                        <p:tgtEl>
                                          <p:spTgt spid="18433">
                                            <p:txEl>
                                              <p:pRg st="3" end="3"/>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8433">
                                            <p:txEl>
                                              <p:pRg st="4" end="4"/>
                                            </p:txEl>
                                          </p:spTgt>
                                        </p:tgtEl>
                                        <p:attrNameLst>
                                          <p:attrName>style.visibility</p:attrName>
                                        </p:attrNameLst>
                                      </p:cBhvr>
                                      <p:to>
                                        <p:strVal val="visible"/>
                                      </p:to>
                                    </p:set>
                                    <p:anim to="" calcmode="lin" valueType="num">
                                      <p:cBhvr>
                                        <p:cTn id="22" dur="1" fill="hold"/>
                                        <p:tgtEl>
                                          <p:spTgt spid="18433">
                                            <p:txEl>
                                              <p:pRg st="4" end="4"/>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18433">
                                            <p:txEl>
                                              <p:pRg st="6" end="6"/>
                                            </p:txEl>
                                          </p:spTgt>
                                        </p:tgtEl>
                                        <p:attrNameLst>
                                          <p:attrName>style.visibility</p:attrName>
                                        </p:attrNameLst>
                                      </p:cBhvr>
                                      <p:to>
                                        <p:strVal val="visible"/>
                                      </p:to>
                                    </p:set>
                                    <p:anim to="" calcmode="lin" valueType="num">
                                      <p:cBhvr>
                                        <p:cTn id="27" dur="1" fill="hold"/>
                                        <p:tgtEl>
                                          <p:spTgt spid="18433">
                                            <p:txEl>
                                              <p:pRg st="6" end="6"/>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18433">
                                            <p:txEl>
                                              <p:pRg st="7" end="7"/>
                                            </p:txEl>
                                          </p:spTgt>
                                        </p:tgtEl>
                                        <p:attrNameLst>
                                          <p:attrName>style.visibility</p:attrName>
                                        </p:attrNameLst>
                                      </p:cBhvr>
                                      <p:to>
                                        <p:strVal val="visible"/>
                                      </p:to>
                                    </p:set>
                                    <p:anim to="" calcmode="lin" valueType="num">
                                      <p:cBhvr>
                                        <p:cTn id="32" dur="1" fill="hold"/>
                                        <p:tgtEl>
                                          <p:spTgt spid="18433">
                                            <p:txEl>
                                              <p:pRg st="7" end="7"/>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18433">
                                            <p:txEl>
                                              <p:pRg st="8" end="8"/>
                                            </p:txEl>
                                          </p:spTgt>
                                        </p:tgtEl>
                                        <p:attrNameLst>
                                          <p:attrName>style.visibility</p:attrName>
                                        </p:attrNameLst>
                                      </p:cBhvr>
                                      <p:to>
                                        <p:strVal val="visible"/>
                                      </p:to>
                                    </p:set>
                                    <p:anim to="" calcmode="lin" valueType="num">
                                      <p:cBhvr>
                                        <p:cTn id="37" dur="1" fill="hold"/>
                                        <p:tgtEl>
                                          <p:spTgt spid="18433">
                                            <p:txEl>
                                              <p:pRg st="8" end="8"/>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18433">
                                            <p:txEl>
                                              <p:pRg st="9" end="9"/>
                                            </p:txEl>
                                          </p:spTgt>
                                        </p:tgtEl>
                                        <p:attrNameLst>
                                          <p:attrName>style.visibility</p:attrName>
                                        </p:attrNameLst>
                                      </p:cBhvr>
                                      <p:to>
                                        <p:strVal val="visible"/>
                                      </p:to>
                                    </p:set>
                                    <p:anim to="" calcmode="lin" valueType="num">
                                      <p:cBhvr>
                                        <p:cTn id="42" dur="1" fill="hold"/>
                                        <p:tgtEl>
                                          <p:spTgt spid="18433">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http://sr.photos2.fotosearch.com/bthumb/CSP/CSP450/k4505778.jpg"/>
          <p:cNvPicPr>
            <a:picLocks noChangeAspect="1" noChangeArrowheads="1"/>
          </p:cNvPicPr>
          <p:nvPr/>
        </p:nvPicPr>
        <p:blipFill>
          <a:blip r:embed="rId2" cstate="print"/>
          <a:srcRect/>
          <a:stretch>
            <a:fillRect/>
          </a:stretch>
        </p:blipFill>
        <p:spPr bwMode="auto">
          <a:xfrm>
            <a:off x="3779912" y="27956"/>
            <a:ext cx="5112568" cy="5204414"/>
          </a:xfrm>
          <a:prstGeom prst="rect">
            <a:avLst/>
          </a:prstGeom>
          <a:noFill/>
        </p:spPr>
      </p:pic>
      <p:sp>
        <p:nvSpPr>
          <p:cNvPr id="2" name="Title 1"/>
          <p:cNvSpPr>
            <a:spLocks noGrp="1"/>
          </p:cNvSpPr>
          <p:nvPr>
            <p:ph type="title"/>
          </p:nvPr>
        </p:nvSpPr>
        <p:spPr>
          <a:xfrm>
            <a:off x="905933" y="3573016"/>
            <a:ext cx="7698515" cy="2376227"/>
          </a:xfrm>
        </p:spPr>
        <p:txBody>
          <a:bodyPr>
            <a:noAutofit/>
          </a:bodyPr>
          <a:lstStyle/>
          <a:p>
            <a:pPr algn="l"/>
            <a:r>
              <a:rPr lang="en-US" sz="11500" b="1" i="1" dirty="0" smtClean="0">
                <a:latin typeface="Arial Black" panose="020B0A04020102020204" pitchFamily="34" charset="0"/>
              </a:rPr>
              <a:t>Prepare </a:t>
            </a:r>
            <a:endParaRPr lang="en-US" sz="4800" b="1" dirty="0">
              <a:latin typeface="Arial Black" panose="020B0A04020102020204" pitchFamily="34" charset="0"/>
            </a:endParaRPr>
          </a:p>
        </p:txBody>
      </p:sp>
      <p:sp>
        <p:nvSpPr>
          <p:cNvPr id="3" name="Rectangle 2"/>
          <p:cNvSpPr/>
          <p:nvPr/>
        </p:nvSpPr>
        <p:spPr>
          <a:xfrm>
            <a:off x="611560" y="620688"/>
            <a:ext cx="4572000" cy="1938992"/>
          </a:xfrm>
          <a:prstGeom prst="rect">
            <a:avLst/>
          </a:prstGeom>
        </p:spPr>
        <p:txBody>
          <a:bodyPr>
            <a:spAutoFit/>
          </a:bodyPr>
          <a:lstStyle/>
          <a:p>
            <a:r>
              <a:rPr lang="en-US" sz="4000" i="1" dirty="0" smtClean="0">
                <a:latin typeface="Arial Black" panose="020B0A04020102020204" pitchFamily="34" charset="0"/>
              </a:rPr>
              <a:t>We Praise Your Church for deciding to:</a:t>
            </a:r>
            <a:endParaRPr lang="en-US" sz="4000" dirty="0"/>
          </a:p>
        </p:txBody>
      </p:sp>
    </p:spTree>
    <p:extLst>
      <p:ext uri="{BB962C8B-B14F-4D97-AF65-F5344CB8AC3E}">
        <p14:creationId xmlns="" xmlns:p14="http://schemas.microsoft.com/office/powerpoint/2010/main" val="2384200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5424" y="386737"/>
            <a:ext cx="5181600" cy="990600"/>
          </a:xfrm>
        </p:spPr>
        <p:txBody>
          <a:bodyPr>
            <a:normAutofit fontScale="90000"/>
          </a:bodyPr>
          <a:lstStyle/>
          <a:p>
            <a:pPr eaLnBrk="1" fontAlgn="auto" hangingPunct="1">
              <a:spcAft>
                <a:spcPts val="0"/>
              </a:spcAft>
              <a:defRPr/>
            </a:pPr>
            <a:r>
              <a:rPr lang="en-US" sz="8000" b="1" dirty="0" smtClean="0"/>
              <a:t>Prepare</a:t>
            </a:r>
            <a:endParaRPr lang="en-US" sz="4800" b="1" dirty="0"/>
          </a:p>
        </p:txBody>
      </p:sp>
      <p:sp>
        <p:nvSpPr>
          <p:cNvPr id="6" name="TextBox 5"/>
          <p:cNvSpPr txBox="1"/>
          <p:nvPr/>
        </p:nvSpPr>
        <p:spPr>
          <a:xfrm>
            <a:off x="3756212" y="4447748"/>
            <a:ext cx="4724400" cy="923330"/>
          </a:xfrm>
          <a:prstGeom prst="rect">
            <a:avLst/>
          </a:prstGeom>
          <a:noFill/>
        </p:spPr>
        <p:txBody>
          <a:bodyPr>
            <a:spAutoFit/>
          </a:bodyPr>
          <a:lstStyle/>
          <a:p>
            <a:pPr fontAlgn="auto">
              <a:spcBef>
                <a:spcPts val="0"/>
              </a:spcBef>
              <a:spcAft>
                <a:spcPts val="0"/>
              </a:spcAft>
              <a:defRPr/>
            </a:pPr>
            <a:r>
              <a:rPr lang="en-US" sz="5400" dirty="0">
                <a:cs typeface="+mn-cs"/>
              </a:rPr>
              <a:t>A </a:t>
            </a:r>
            <a:r>
              <a:rPr lang="en-US" sz="5400" dirty="0" smtClean="0">
                <a:cs typeface="+mn-cs"/>
              </a:rPr>
              <a:t>Strategic </a:t>
            </a:r>
            <a:r>
              <a:rPr lang="en-US" sz="5400" dirty="0" smtClean="0">
                <a:cs typeface="+mn-cs"/>
              </a:rPr>
              <a:t>Plan</a:t>
            </a:r>
            <a:endParaRPr lang="en-US" sz="5400" dirty="0">
              <a:cs typeface="+mn-cs"/>
            </a:endParaRPr>
          </a:p>
        </p:txBody>
      </p:sp>
      <p:sp>
        <p:nvSpPr>
          <p:cNvPr id="7" name="TextBox 6"/>
          <p:cNvSpPr txBox="1"/>
          <p:nvPr/>
        </p:nvSpPr>
        <p:spPr>
          <a:xfrm>
            <a:off x="389965" y="1629965"/>
            <a:ext cx="2743200" cy="1200329"/>
          </a:xfrm>
          <a:prstGeom prst="rect">
            <a:avLst/>
          </a:prstGeom>
          <a:noFill/>
        </p:spPr>
        <p:txBody>
          <a:bodyPr>
            <a:spAutoFit/>
          </a:bodyPr>
          <a:lstStyle/>
          <a:p>
            <a:pPr fontAlgn="auto">
              <a:spcBef>
                <a:spcPts val="0"/>
              </a:spcBef>
              <a:spcAft>
                <a:spcPts val="0"/>
              </a:spcAft>
              <a:defRPr/>
            </a:pPr>
            <a:r>
              <a:rPr lang="en-US" sz="7200" b="1" dirty="0">
                <a:latin typeface="+mn-lt"/>
                <a:cs typeface="+mn-cs"/>
              </a:rPr>
              <a:t>Get:</a:t>
            </a:r>
          </a:p>
        </p:txBody>
      </p:sp>
      <p:sp>
        <p:nvSpPr>
          <p:cNvPr id="8" name="TextBox 7"/>
          <p:cNvSpPr txBox="1"/>
          <p:nvPr/>
        </p:nvSpPr>
        <p:spPr>
          <a:xfrm>
            <a:off x="2688694" y="2238637"/>
            <a:ext cx="5181600" cy="1323439"/>
          </a:xfrm>
          <a:prstGeom prst="rect">
            <a:avLst/>
          </a:prstGeom>
          <a:noFill/>
        </p:spPr>
        <p:txBody>
          <a:bodyPr>
            <a:spAutoFit/>
          </a:bodyPr>
          <a:lstStyle/>
          <a:p>
            <a:pPr fontAlgn="auto">
              <a:spcBef>
                <a:spcPts val="0"/>
              </a:spcBef>
              <a:spcAft>
                <a:spcPts val="0"/>
              </a:spcAft>
              <a:defRPr/>
            </a:pPr>
            <a:r>
              <a:rPr lang="en-US" sz="4000" b="1" dirty="0"/>
              <a:t>Trained</a:t>
            </a:r>
          </a:p>
          <a:p>
            <a:pPr fontAlgn="auto">
              <a:spcBef>
                <a:spcPts val="0"/>
              </a:spcBef>
              <a:spcAft>
                <a:spcPts val="0"/>
              </a:spcAft>
              <a:defRPr/>
            </a:pPr>
            <a:r>
              <a:rPr lang="en-US" sz="4000" b="1" dirty="0" smtClean="0"/>
              <a:t>Connected to respond</a:t>
            </a:r>
            <a:endParaRPr lang="en-US" sz="4000" b="1" dirty="0"/>
          </a:p>
        </p:txBody>
      </p:sp>
      <p:sp>
        <p:nvSpPr>
          <p:cNvPr id="9" name="TextBox 8"/>
          <p:cNvSpPr txBox="1"/>
          <p:nvPr/>
        </p:nvSpPr>
        <p:spPr>
          <a:xfrm>
            <a:off x="381000" y="3962400"/>
            <a:ext cx="3886200" cy="1107996"/>
          </a:xfrm>
          <a:prstGeom prst="rect">
            <a:avLst/>
          </a:prstGeom>
          <a:noFill/>
        </p:spPr>
        <p:txBody>
          <a:bodyPr>
            <a:spAutoFit/>
          </a:bodyPr>
          <a:lstStyle/>
          <a:p>
            <a:pPr fontAlgn="auto">
              <a:spcBef>
                <a:spcPts val="0"/>
              </a:spcBef>
              <a:spcAft>
                <a:spcPts val="0"/>
              </a:spcAft>
              <a:defRPr/>
            </a:pPr>
            <a:r>
              <a:rPr lang="en-US" sz="6600" b="1" dirty="0">
                <a:latin typeface="+mn-lt"/>
                <a:cs typeface="+mn-cs"/>
              </a:rPr>
              <a:t>Develop:</a:t>
            </a:r>
            <a:endParaRPr lang="en-US" sz="2800" b="1" dirty="0">
              <a:latin typeface="+mn-lt"/>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to="" calcmode="lin" valueType="num">
                                      <p:cBhvr>
                                        <p:cTn id="7" dur="1" fill="hold"/>
                                        <p:tgtEl>
                                          <p:spTgt spid="7">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to="" calcmode="lin" valueType="num">
                                      <p:cBhvr>
                                        <p:cTn id="12" dur="1" fill="hold"/>
                                        <p:tgtEl>
                                          <p:spTgt spid="8"/>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to="" calcmode="lin" valueType="num">
                                      <p:cBhvr>
                                        <p:cTn id="17" dur="1" fill="hold"/>
                                        <p:tgtEl>
                                          <p:spTgt spid="9"/>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to="" calcmode="lin" valueType="num">
                                      <p:cBhvr>
                                        <p:cTn id="22" dur="1" fill="hold"/>
                                        <p:tgtEl>
                                          <p:spTgt spid="6">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1365" y="155109"/>
            <a:ext cx="8229600" cy="1143000"/>
          </a:xfrm>
        </p:spPr>
        <p:txBody>
          <a:bodyPr>
            <a:noAutofit/>
          </a:bodyPr>
          <a:lstStyle/>
          <a:p>
            <a:pPr algn="l" eaLnBrk="1" fontAlgn="auto" hangingPunct="1">
              <a:spcAft>
                <a:spcPts val="0"/>
              </a:spcAft>
              <a:defRPr/>
            </a:pPr>
            <a:r>
              <a:rPr lang="en-US" sz="11500" b="1" dirty="0" smtClean="0"/>
              <a:t>Connect</a:t>
            </a:r>
            <a:endParaRPr lang="en-US" sz="11500" b="1" dirty="0"/>
          </a:p>
        </p:txBody>
      </p:sp>
      <p:sp>
        <p:nvSpPr>
          <p:cNvPr id="6" name="Content Placeholder 5"/>
          <p:cNvSpPr>
            <a:spLocks noGrp="1"/>
          </p:cNvSpPr>
          <p:nvPr>
            <p:ph sz="half" idx="2"/>
          </p:nvPr>
        </p:nvSpPr>
        <p:spPr>
          <a:xfrm>
            <a:off x="1" y="1556793"/>
            <a:ext cx="7404847" cy="5301208"/>
          </a:xfrm>
        </p:spPr>
        <p:txBody>
          <a:bodyPr rtlCol="0">
            <a:noAutofit/>
          </a:bodyPr>
          <a:lstStyle/>
          <a:p>
            <a:pPr marL="274320" indent="-274320" eaLnBrk="1" fontAlgn="auto" hangingPunct="1">
              <a:spcAft>
                <a:spcPts val="0"/>
              </a:spcAft>
              <a:buFont typeface="Arial" pitchFamily="34" charset="0"/>
              <a:buChar char="•"/>
              <a:defRPr/>
            </a:pPr>
            <a:r>
              <a:rPr lang="en-US" sz="4000" dirty="0" smtClean="0"/>
              <a:t>To the people in your community that can help you respond </a:t>
            </a:r>
          </a:p>
          <a:p>
            <a:pPr marL="274320" indent="-274320" eaLnBrk="1" fontAlgn="auto" hangingPunct="1">
              <a:spcAft>
                <a:spcPts val="0"/>
              </a:spcAft>
              <a:buFont typeface="Arial" pitchFamily="34" charset="0"/>
              <a:buChar char="•"/>
              <a:defRPr/>
            </a:pPr>
            <a:r>
              <a:rPr lang="en-US" sz="4000" dirty="0" smtClean="0"/>
              <a:t>To the people in your community that may need your assistance</a:t>
            </a:r>
          </a:p>
          <a:p>
            <a:pPr marL="274320" indent="-274320" eaLnBrk="1" fontAlgn="auto" hangingPunct="1">
              <a:spcAft>
                <a:spcPts val="0"/>
              </a:spcAft>
              <a:buFont typeface="Arial" pitchFamily="34" charset="0"/>
              <a:buChar char="•"/>
              <a:defRPr/>
            </a:pPr>
            <a:r>
              <a:rPr lang="en-US" sz="4000" dirty="0" smtClean="0"/>
              <a:t>To your </a:t>
            </a:r>
            <a:r>
              <a:rPr lang="en-US" sz="4000" dirty="0" smtClean="0"/>
              <a:t>District Disaster Coordinator that </a:t>
            </a:r>
            <a:r>
              <a:rPr lang="en-US" sz="4000" dirty="0" smtClean="0"/>
              <a:t>can </a:t>
            </a:r>
            <a:r>
              <a:rPr lang="en-US" sz="4000" dirty="0" smtClean="0"/>
              <a:t> help enable </a:t>
            </a:r>
            <a:r>
              <a:rPr lang="en-US" sz="4000" dirty="0" smtClean="0"/>
              <a:t>you to be prepared </a:t>
            </a:r>
            <a:endParaRPr lang="en-US" sz="4000" dirty="0"/>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to="" calcmode="lin" valueType="num">
                                      <p:cBhvr>
                                        <p:cTn id="7" dur="1" fill="hold"/>
                                        <p:tgtEl>
                                          <p:spTgt spid="6">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to="" calcmode="lin" valueType="num">
                                      <p:cBhvr>
                                        <p:cTn id="12" dur="1" fill="hold"/>
                                        <p:tgtEl>
                                          <p:spTgt spid="6">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to="" calcmode="lin" valueType="num">
                                      <p:cBhvr>
                                        <p:cTn id="17" dur="1" fill="hold"/>
                                        <p:tgtEl>
                                          <p:spTgt spid="6">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l" eaLnBrk="1" fontAlgn="auto" hangingPunct="1">
              <a:spcAft>
                <a:spcPts val="0"/>
              </a:spcAft>
              <a:defRPr/>
            </a:pPr>
            <a:r>
              <a:rPr lang="en-US" sz="8800" b="1" dirty="0" smtClean="0"/>
              <a:t>Respond</a:t>
            </a:r>
            <a:endParaRPr lang="en-US" sz="8800" b="1" dirty="0"/>
          </a:p>
        </p:txBody>
      </p:sp>
      <p:sp>
        <p:nvSpPr>
          <p:cNvPr id="7" name="Content Placeholder 6"/>
          <p:cNvSpPr>
            <a:spLocks noGrp="1"/>
          </p:cNvSpPr>
          <p:nvPr>
            <p:ph sz="half" idx="2"/>
          </p:nvPr>
        </p:nvSpPr>
        <p:spPr>
          <a:xfrm>
            <a:off x="179512" y="1628800"/>
            <a:ext cx="7315200" cy="4801440"/>
          </a:xfrm>
        </p:spPr>
        <p:txBody>
          <a:bodyPr rtlCol="0">
            <a:noAutofit/>
          </a:bodyPr>
          <a:lstStyle/>
          <a:p>
            <a:pPr marL="274320" indent="-274320" eaLnBrk="1" fontAlgn="auto" hangingPunct="1">
              <a:spcAft>
                <a:spcPts val="0"/>
              </a:spcAft>
              <a:buFont typeface="Arial" pitchFamily="34" charset="0"/>
              <a:buChar char="•"/>
              <a:defRPr/>
            </a:pPr>
            <a:r>
              <a:rPr lang="en-US" sz="4400" dirty="0" smtClean="0"/>
              <a:t>The church </a:t>
            </a:r>
            <a:r>
              <a:rPr lang="en-US" sz="4400" dirty="0" smtClean="0"/>
              <a:t>must develop </a:t>
            </a:r>
            <a:r>
              <a:rPr lang="en-US" sz="4400" dirty="0" smtClean="0"/>
              <a:t>strategy for response to the needs of the local community </a:t>
            </a:r>
          </a:p>
          <a:p>
            <a:pPr marL="274320" indent="-274320" eaLnBrk="1" fontAlgn="auto" hangingPunct="1">
              <a:spcAft>
                <a:spcPts val="0"/>
              </a:spcAft>
              <a:buFont typeface="Arial" pitchFamily="34" charset="0"/>
              <a:buChar char="•"/>
              <a:defRPr/>
            </a:pPr>
            <a:r>
              <a:rPr lang="en-US" sz="4400" dirty="0" smtClean="0"/>
              <a:t>The church </a:t>
            </a:r>
            <a:r>
              <a:rPr lang="en-US" sz="4400" dirty="0" smtClean="0"/>
              <a:t>must establish code of behavior </a:t>
            </a:r>
            <a:r>
              <a:rPr lang="en-US" sz="4400" dirty="0" smtClean="0"/>
              <a:t>to </a:t>
            </a:r>
            <a:r>
              <a:rPr lang="en-US" sz="4400" dirty="0" smtClean="0"/>
              <a:t>use </a:t>
            </a:r>
            <a:r>
              <a:rPr lang="en-US" sz="4400" dirty="0" smtClean="0"/>
              <a:t>the church’s facilities when disaster occurs</a:t>
            </a:r>
            <a:endParaRPr lang="en-US" sz="4400" dirty="0"/>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to="" calcmode="lin" valueType="num">
                                      <p:cBhvr>
                                        <p:cTn id="7" dur="1" fill="hold"/>
                                        <p:tgtEl>
                                          <p:spTgt spid="7">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 to="" calcmode="lin" valueType="num">
                                      <p:cBhvr>
                                        <p:cTn id="12" dur="1" fill="hold"/>
                                        <p:tgtEl>
                                          <p:spTgt spid="7">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up of cold water.jpg"/>
          <p:cNvPicPr>
            <a:picLocks noChangeAspect="1"/>
          </p:cNvPicPr>
          <p:nvPr/>
        </p:nvPicPr>
        <p:blipFill>
          <a:blip r:embed="rId2" cstate="print"/>
          <a:srcRect l="1853" t="13342" r="56552" b="3611"/>
          <a:stretch>
            <a:fillRect/>
          </a:stretch>
        </p:blipFill>
        <p:spPr>
          <a:xfrm>
            <a:off x="6185775" y="908720"/>
            <a:ext cx="2958225" cy="3096344"/>
          </a:xfrm>
          <a:prstGeom prst="ellipse">
            <a:avLst/>
          </a:prstGeom>
          <a:ln>
            <a:noFill/>
          </a:ln>
          <a:effectLst>
            <a:softEdge rad="112500"/>
          </a:effectLst>
        </p:spPr>
      </p:pic>
      <p:sp>
        <p:nvSpPr>
          <p:cNvPr id="2" name="Title 1"/>
          <p:cNvSpPr>
            <a:spLocks noGrp="1"/>
          </p:cNvSpPr>
          <p:nvPr>
            <p:ph type="title"/>
          </p:nvPr>
        </p:nvSpPr>
        <p:spPr>
          <a:xfrm>
            <a:off x="143435" y="322452"/>
            <a:ext cx="4419600" cy="919769"/>
          </a:xfrm>
        </p:spPr>
        <p:txBody>
          <a:bodyPr>
            <a:noAutofit/>
          </a:bodyPr>
          <a:lstStyle/>
          <a:p>
            <a:pPr algn="l"/>
            <a:r>
              <a:rPr lang="en-US" sz="3200" dirty="0" smtClean="0">
                <a:latin typeface="Arial Black" pitchFamily="34" charset="0"/>
              </a:rPr>
              <a:t>Church </a:t>
            </a:r>
            <a:r>
              <a:rPr lang="en-US" sz="3200" dirty="0">
                <a:latin typeface="Arial Black" pitchFamily="34" charset="0"/>
              </a:rPr>
              <a:t>Plan</a:t>
            </a:r>
            <a:endParaRPr lang="en-US" sz="3200" dirty="0"/>
          </a:p>
        </p:txBody>
      </p:sp>
      <p:sp>
        <p:nvSpPr>
          <p:cNvPr id="3" name="Content Placeholder 2"/>
          <p:cNvSpPr>
            <a:spLocks noGrp="1"/>
          </p:cNvSpPr>
          <p:nvPr>
            <p:ph idx="1"/>
          </p:nvPr>
        </p:nvSpPr>
        <p:spPr>
          <a:xfrm>
            <a:off x="143435" y="1356077"/>
            <a:ext cx="7279341" cy="5501923"/>
          </a:xfrm>
        </p:spPr>
        <p:txBody>
          <a:bodyPr>
            <a:noAutofit/>
          </a:bodyPr>
          <a:lstStyle/>
          <a:p>
            <a:pPr marL="548640" indent="-411480">
              <a:spcBef>
                <a:spcPts val="0"/>
              </a:spcBef>
              <a:buClr>
                <a:schemeClr val="tx1">
                  <a:shade val="95000"/>
                </a:schemeClr>
              </a:buClr>
              <a:defRPr/>
            </a:pPr>
            <a:r>
              <a:rPr lang="en-US" sz="2000" b="1" dirty="0">
                <a:latin typeface="Arial" pitchFamily="34" charset="0"/>
                <a:cs typeface="Arial" pitchFamily="34" charset="0"/>
              </a:rPr>
              <a:t>Should assess the most </a:t>
            </a:r>
            <a:r>
              <a:rPr lang="en-US" sz="2000" b="1" dirty="0" smtClean="0">
                <a:latin typeface="Arial" pitchFamily="34" charset="0"/>
                <a:cs typeface="Arial" pitchFamily="34" charset="0"/>
              </a:rPr>
              <a:t>likely </a:t>
            </a:r>
            <a:r>
              <a:rPr lang="en-US" sz="2000" b="1" dirty="0">
                <a:latin typeface="Arial" pitchFamily="34" charset="0"/>
                <a:cs typeface="Arial" pitchFamily="34" charset="0"/>
              </a:rPr>
              <a:t>disaster threats</a:t>
            </a:r>
          </a:p>
          <a:p>
            <a:pPr marL="548640" indent="-411480">
              <a:buClr>
                <a:schemeClr val="tx1">
                  <a:shade val="95000"/>
                </a:schemeClr>
              </a:buClr>
              <a:buFont typeface="Arial" charset="0"/>
              <a:buChar char="•"/>
              <a:defRPr/>
            </a:pPr>
            <a:endParaRPr lang="en-US" sz="2000" b="1" dirty="0">
              <a:latin typeface="Arial" pitchFamily="34" charset="0"/>
              <a:cs typeface="Arial" pitchFamily="34" charset="0"/>
            </a:endParaRPr>
          </a:p>
          <a:p>
            <a:pPr marL="548640" indent="-411480">
              <a:buClr>
                <a:schemeClr val="tx1">
                  <a:shade val="95000"/>
                </a:schemeClr>
              </a:buClr>
              <a:defRPr/>
            </a:pPr>
            <a:r>
              <a:rPr lang="en-US" sz="2000" b="1" dirty="0" smtClean="0">
                <a:latin typeface="Arial" pitchFamily="34" charset="0"/>
                <a:cs typeface="Arial" pitchFamily="34" charset="0"/>
              </a:rPr>
              <a:t>Should </a:t>
            </a:r>
            <a:r>
              <a:rPr lang="en-US" sz="2000" b="1" dirty="0">
                <a:latin typeface="Arial" pitchFamily="34" charset="0"/>
                <a:cs typeface="Arial" pitchFamily="34" charset="0"/>
              </a:rPr>
              <a:t>be flexible and adaptable</a:t>
            </a:r>
          </a:p>
          <a:p>
            <a:pPr marL="548640" indent="-411480">
              <a:buClr>
                <a:schemeClr val="tx1">
                  <a:shade val="95000"/>
                </a:schemeClr>
              </a:buClr>
              <a:buFont typeface="Arial" pitchFamily="34" charset="0"/>
              <a:buNone/>
              <a:defRPr/>
            </a:pPr>
            <a:endParaRPr lang="en-US" sz="2000" b="1" dirty="0">
              <a:latin typeface="Arial" pitchFamily="34" charset="0"/>
              <a:cs typeface="Arial" pitchFamily="34" charset="0"/>
            </a:endParaRPr>
          </a:p>
          <a:p>
            <a:pPr marL="548640" indent="-411480">
              <a:spcBef>
                <a:spcPts val="0"/>
              </a:spcBef>
              <a:buClr>
                <a:schemeClr val="tx1">
                  <a:shade val="95000"/>
                </a:schemeClr>
              </a:buClr>
              <a:defRPr/>
            </a:pPr>
            <a:r>
              <a:rPr lang="en-US" sz="2000" b="1" dirty="0" smtClean="0">
                <a:latin typeface="Arial" pitchFamily="34" charset="0"/>
                <a:cs typeface="Arial" pitchFamily="34" charset="0"/>
              </a:rPr>
              <a:t>Should </a:t>
            </a:r>
            <a:r>
              <a:rPr lang="en-US" sz="2000" b="1" dirty="0">
                <a:latin typeface="Arial" pitchFamily="34" charset="0"/>
                <a:cs typeface="Arial" pitchFamily="34" charset="0"/>
              </a:rPr>
              <a:t>consider the needs of </a:t>
            </a:r>
            <a:endParaRPr lang="en-US" sz="2000" b="1" dirty="0" smtClean="0">
              <a:latin typeface="Arial" pitchFamily="34" charset="0"/>
              <a:cs typeface="Arial" pitchFamily="34" charset="0"/>
            </a:endParaRPr>
          </a:p>
          <a:p>
            <a:pPr marL="137160" indent="0">
              <a:spcBef>
                <a:spcPts val="0"/>
              </a:spcBef>
              <a:buClr>
                <a:schemeClr val="tx1">
                  <a:shade val="95000"/>
                </a:schemeClr>
              </a:buClr>
              <a:buNone/>
              <a:defRPr/>
            </a:pPr>
            <a:r>
              <a:rPr lang="en-US" sz="2000" b="1" dirty="0">
                <a:latin typeface="Arial" pitchFamily="34" charset="0"/>
                <a:cs typeface="Arial" pitchFamily="34" charset="0"/>
              </a:rPr>
              <a:t>	</a:t>
            </a:r>
            <a:r>
              <a:rPr lang="en-US" sz="2000" b="1" dirty="0" smtClean="0">
                <a:latin typeface="Arial" pitchFamily="34" charset="0"/>
                <a:cs typeface="Arial" pitchFamily="34" charset="0"/>
              </a:rPr>
              <a:t>  individuals </a:t>
            </a:r>
            <a:r>
              <a:rPr lang="en-US" sz="2000" b="1" dirty="0">
                <a:latin typeface="Arial" pitchFamily="34" charset="0"/>
                <a:cs typeface="Arial" pitchFamily="34" charset="0"/>
              </a:rPr>
              <a:t>and families</a:t>
            </a:r>
          </a:p>
          <a:p>
            <a:pPr marL="548640" indent="-411480">
              <a:buClr>
                <a:schemeClr val="tx1">
                  <a:shade val="95000"/>
                </a:schemeClr>
              </a:buClr>
              <a:buFont typeface="Arial" pitchFamily="34" charset="0"/>
              <a:buNone/>
              <a:defRPr/>
            </a:pPr>
            <a:endParaRPr lang="en-US" sz="2000" b="1" dirty="0">
              <a:latin typeface="Arial" pitchFamily="34" charset="0"/>
              <a:cs typeface="Arial" pitchFamily="34" charset="0"/>
            </a:endParaRPr>
          </a:p>
          <a:p>
            <a:pPr marL="548640" indent="-411480">
              <a:spcBef>
                <a:spcPts val="0"/>
              </a:spcBef>
              <a:buClr>
                <a:schemeClr val="tx1">
                  <a:shade val="95000"/>
                </a:schemeClr>
              </a:buClr>
              <a:defRPr/>
            </a:pPr>
            <a:r>
              <a:rPr lang="en-US" sz="2000" b="1" dirty="0" smtClean="0">
                <a:latin typeface="Arial" pitchFamily="34" charset="0"/>
                <a:cs typeface="Arial" pitchFamily="34" charset="0"/>
              </a:rPr>
              <a:t>Should </a:t>
            </a:r>
            <a:r>
              <a:rPr lang="en-US" sz="2000" b="1" dirty="0">
                <a:latin typeface="Arial" pitchFamily="34" charset="0"/>
                <a:cs typeface="Arial" pitchFamily="34" charset="0"/>
              </a:rPr>
              <a:t>include specific ministries and target strategic areas where the church can have real </a:t>
            </a:r>
            <a:r>
              <a:rPr lang="en-US" sz="2000" b="1" dirty="0" smtClean="0">
                <a:latin typeface="Arial" pitchFamily="34" charset="0"/>
                <a:cs typeface="Arial" pitchFamily="34" charset="0"/>
              </a:rPr>
              <a:t>impact</a:t>
            </a:r>
          </a:p>
          <a:p>
            <a:pPr marL="137160" indent="0">
              <a:spcBef>
                <a:spcPts val="0"/>
              </a:spcBef>
              <a:buClr>
                <a:schemeClr val="tx1">
                  <a:shade val="95000"/>
                </a:schemeClr>
              </a:buClr>
              <a:buNone/>
              <a:defRPr/>
            </a:pPr>
            <a:endParaRPr lang="en-US" sz="2000" b="1" dirty="0" smtClean="0">
              <a:latin typeface="Arial" pitchFamily="34" charset="0"/>
              <a:cs typeface="Arial" pitchFamily="34" charset="0"/>
            </a:endParaRPr>
          </a:p>
          <a:p>
            <a:pPr marL="548640" indent="-411480">
              <a:spcBef>
                <a:spcPts val="0"/>
              </a:spcBef>
              <a:buClr>
                <a:schemeClr val="tx1">
                  <a:shade val="95000"/>
                </a:schemeClr>
              </a:buClr>
              <a:defRPr/>
            </a:pPr>
            <a:r>
              <a:rPr lang="en-US" sz="2000" b="1" dirty="0" smtClean="0">
                <a:latin typeface="Arial" pitchFamily="34" charset="0"/>
                <a:cs typeface="Arial" pitchFamily="34" charset="0"/>
              </a:rPr>
              <a:t>Should remember</a:t>
            </a:r>
            <a:r>
              <a:rPr lang="en-US" sz="2000" b="1" dirty="0">
                <a:latin typeface="Arial" pitchFamily="34" charset="0"/>
                <a:cs typeface="Arial" pitchFamily="34" charset="0"/>
              </a:rPr>
              <a:t>, </a:t>
            </a:r>
            <a:r>
              <a:rPr lang="en-US" sz="2000" b="1" dirty="0" smtClean="0">
                <a:latin typeface="Arial" pitchFamily="34" charset="0"/>
                <a:cs typeface="Arial" pitchFamily="34" charset="0"/>
              </a:rPr>
              <a:t>“ministry </a:t>
            </a:r>
            <a:r>
              <a:rPr lang="en-US" sz="2000" b="1" dirty="0">
                <a:latin typeface="Arial" pitchFamily="34" charset="0"/>
                <a:cs typeface="Arial" pitchFamily="34" charset="0"/>
              </a:rPr>
              <a:t>is the act of serving”</a:t>
            </a:r>
          </a:p>
          <a:p>
            <a:pPr marL="868680" lvl="1" indent="-283464">
              <a:buFont typeface="Wingdings 2"/>
              <a:buChar char=""/>
              <a:defRPr/>
            </a:pPr>
            <a:endParaRPr lang="en-US" sz="2000" b="1" dirty="0">
              <a:latin typeface="Arial" pitchFamily="34" charset="0"/>
              <a:cs typeface="Arial" pitchFamily="34" charset="0"/>
            </a:endParaRPr>
          </a:p>
          <a:p>
            <a:pPr marL="548640" indent="-411480">
              <a:buClr>
                <a:schemeClr val="tx1">
                  <a:shade val="95000"/>
                </a:schemeClr>
              </a:buClr>
              <a:defRPr/>
            </a:pPr>
            <a:r>
              <a:rPr lang="en-US" sz="2000" b="1" dirty="0" smtClean="0">
                <a:latin typeface="Arial" pitchFamily="34" charset="0"/>
                <a:cs typeface="Arial" pitchFamily="34" charset="0"/>
              </a:rPr>
              <a:t>Should </a:t>
            </a:r>
            <a:r>
              <a:rPr lang="en-US" sz="2000" b="1" dirty="0">
                <a:latin typeface="Arial" pitchFamily="34" charset="0"/>
                <a:cs typeface="Arial" pitchFamily="34" charset="0"/>
              </a:rPr>
              <a:t>include training for members in ministering to those caught in </a:t>
            </a:r>
            <a:r>
              <a:rPr lang="en-US" sz="2000" b="1" dirty="0" smtClean="0">
                <a:latin typeface="Arial" pitchFamily="34" charset="0"/>
                <a:cs typeface="Arial" pitchFamily="34" charset="0"/>
              </a:rPr>
              <a:t>crisis</a:t>
            </a:r>
            <a:endParaRPr lang="en-US" sz="2000" dirty="0">
              <a:latin typeface="Arial" pitchFamily="34" charset="0"/>
              <a:cs typeface="Arial" pitchFamily="34" charset="0"/>
            </a:endParaRPr>
          </a:p>
        </p:txBody>
      </p:sp>
    </p:spTree>
    <p:extLst>
      <p:ext uri="{BB962C8B-B14F-4D97-AF65-F5344CB8AC3E}">
        <p14:creationId xmlns="" xmlns:p14="http://schemas.microsoft.com/office/powerpoint/2010/main" val="2615287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to="" calcmode="lin" valueType="num">
                                      <p:cBhvr>
                                        <p:cTn id="17" dur="1" fill="hold"/>
                                        <p:tgtEl>
                                          <p:spTgt spid="3">
                                            <p:txEl>
                                              <p:pRg st="4" end="4"/>
                                            </p:txEl>
                                          </p:spTgt>
                                        </p:tgtEl>
                                        <p:attrNameLst>
                                          <p:attrName/>
                                        </p:attrNameLst>
                                      </p:cBhvr>
                                    </p:anim>
                                  </p:childTnLst>
                                </p:cTn>
                              </p:par>
                              <p:par>
                                <p:cTn id="18" presetID="24"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 to="" calcmode="lin" valueType="num">
                                      <p:cBhvr>
                                        <p:cTn id="20" dur="1" fill="hold"/>
                                        <p:tgtEl>
                                          <p:spTgt spid="3">
                                            <p:txEl>
                                              <p:pRg st="5" end="5"/>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to="" calcmode="lin" valueType="num">
                                      <p:cBhvr>
                                        <p:cTn id="25" dur="1" fill="hold"/>
                                        <p:tgtEl>
                                          <p:spTgt spid="3">
                                            <p:txEl>
                                              <p:pRg st="7" end="7"/>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 to="" calcmode="lin" valueType="num">
                                      <p:cBhvr>
                                        <p:cTn id="30" dur="1" fill="hold"/>
                                        <p:tgtEl>
                                          <p:spTgt spid="3">
                                            <p:txEl>
                                              <p:pRg st="9" end="9"/>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 to="" calcmode="lin" valueType="num">
                                      <p:cBhvr>
                                        <p:cTn id="35" dur="1" fill="hold"/>
                                        <p:tgtEl>
                                          <p:spTgt spid="3">
                                            <p:txEl>
                                              <p:pRg st="11" end="1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06" y="274639"/>
            <a:ext cx="8550950" cy="1143000"/>
          </a:xfrm>
        </p:spPr>
        <p:txBody>
          <a:bodyPr>
            <a:normAutofit/>
          </a:bodyPr>
          <a:lstStyle/>
          <a:p>
            <a:r>
              <a:rPr lang="en-US" sz="3200" b="1" dirty="0">
                <a:latin typeface="Arial Black" pitchFamily="34" charset="0"/>
                <a:cs typeface="Arial" pitchFamily="34" charset="0"/>
              </a:rPr>
              <a:t>Organizing for Disaster Response</a:t>
            </a:r>
            <a:endParaRPr lang="en-US" sz="3200" dirty="0"/>
          </a:p>
        </p:txBody>
      </p:sp>
      <p:sp>
        <p:nvSpPr>
          <p:cNvPr id="3" name="Content Placeholder 2"/>
          <p:cNvSpPr>
            <a:spLocks noGrp="1"/>
          </p:cNvSpPr>
          <p:nvPr>
            <p:ph idx="1"/>
          </p:nvPr>
        </p:nvSpPr>
        <p:spPr>
          <a:xfrm>
            <a:off x="134470" y="1357745"/>
            <a:ext cx="8613993" cy="5239607"/>
          </a:xfrm>
        </p:spPr>
        <p:txBody>
          <a:bodyPr>
            <a:normAutofit lnSpcReduction="10000"/>
          </a:bodyPr>
          <a:lstStyle/>
          <a:p>
            <a:r>
              <a:rPr lang="en-US" dirty="0">
                <a:latin typeface="Arial" pitchFamily="34" charset="0"/>
                <a:cs typeface="Arial" pitchFamily="34" charset="0"/>
              </a:rPr>
              <a:t>Develop a </a:t>
            </a:r>
            <a:r>
              <a:rPr lang="en-US" dirty="0" smtClean="0">
                <a:latin typeface="Arial" pitchFamily="34" charset="0"/>
                <a:cs typeface="Arial" pitchFamily="34" charset="0"/>
              </a:rPr>
              <a:t>Response team</a:t>
            </a:r>
            <a:endParaRPr lang="en-US" dirty="0">
              <a:latin typeface="Arial" pitchFamily="34" charset="0"/>
              <a:cs typeface="Arial" pitchFamily="34" charset="0"/>
            </a:endParaRPr>
          </a:p>
          <a:p>
            <a:r>
              <a:rPr lang="en-US" dirty="0">
                <a:latin typeface="Arial" pitchFamily="34" charset="0"/>
                <a:cs typeface="Arial" pitchFamily="34" charset="0"/>
              </a:rPr>
              <a:t>Contact local emergency management to assess hazards </a:t>
            </a:r>
          </a:p>
          <a:p>
            <a:r>
              <a:rPr lang="en-US" dirty="0">
                <a:latin typeface="Arial" pitchFamily="34" charset="0"/>
                <a:cs typeface="Arial" pitchFamily="34" charset="0"/>
              </a:rPr>
              <a:t>Talk to other churches and disaster organizations to assess needs and identify gaps of ministry</a:t>
            </a:r>
          </a:p>
          <a:p>
            <a:r>
              <a:rPr lang="en-US" dirty="0">
                <a:latin typeface="Arial" pitchFamily="34" charset="0"/>
                <a:cs typeface="Arial" pitchFamily="34" charset="0"/>
              </a:rPr>
              <a:t>Identify ministry points of contact</a:t>
            </a:r>
          </a:p>
          <a:p>
            <a:r>
              <a:rPr lang="en-US" dirty="0">
                <a:latin typeface="Arial" pitchFamily="34" charset="0"/>
                <a:cs typeface="Arial" pitchFamily="34" charset="0"/>
              </a:rPr>
              <a:t>Develop ministries that fit the giftedness of the church </a:t>
            </a:r>
            <a:r>
              <a:rPr lang="en-US" dirty="0" smtClean="0">
                <a:latin typeface="Arial" pitchFamily="34" charset="0"/>
                <a:cs typeface="Arial" pitchFamily="34" charset="0"/>
              </a:rPr>
              <a:t>body</a:t>
            </a:r>
          </a:p>
          <a:p>
            <a:r>
              <a:rPr lang="en-US" dirty="0" smtClean="0">
                <a:latin typeface="Arial" pitchFamily="34" charset="0"/>
                <a:cs typeface="Arial" pitchFamily="34" charset="0"/>
              </a:rPr>
              <a:t>Train team to enable effective response</a:t>
            </a:r>
            <a:endParaRPr lang="en-US" dirty="0">
              <a:latin typeface="Arial" pitchFamily="34" charset="0"/>
              <a:cs typeface="Arial" pitchFamily="34" charset="0"/>
            </a:endParaRPr>
          </a:p>
          <a:p>
            <a:endParaRPr lang="en-US" dirty="0"/>
          </a:p>
        </p:txBody>
      </p:sp>
    </p:spTree>
    <p:extLst>
      <p:ext uri="{BB962C8B-B14F-4D97-AF65-F5344CB8AC3E}">
        <p14:creationId xmlns="" xmlns:p14="http://schemas.microsoft.com/office/powerpoint/2010/main" val="393409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640960" cy="1340768"/>
          </a:xfrm>
        </p:spPr>
        <p:txBody>
          <a:bodyPr>
            <a:noAutofit/>
          </a:bodyPr>
          <a:lstStyle/>
          <a:p>
            <a:r>
              <a:rPr lang="en-US" sz="3600" dirty="0">
                <a:latin typeface="Arial Black" pitchFamily="34" charset="0"/>
                <a:cs typeface="Arial" pitchFamily="34" charset="0"/>
              </a:rPr>
              <a:t/>
            </a:r>
            <a:br>
              <a:rPr lang="en-US" sz="3600" dirty="0">
                <a:latin typeface="Arial Black" pitchFamily="34" charset="0"/>
                <a:cs typeface="Arial" pitchFamily="34" charset="0"/>
              </a:rPr>
            </a:br>
            <a:r>
              <a:rPr lang="en-US" sz="3600" dirty="0" smtClean="0">
                <a:latin typeface="Arial Black" pitchFamily="34" charset="0"/>
                <a:cs typeface="Arial" pitchFamily="34" charset="0"/>
              </a:rPr>
              <a:t>Having the Ideal Church facilities for Disasters:</a:t>
            </a:r>
            <a:br>
              <a:rPr lang="en-US" sz="3600" dirty="0" smtClean="0">
                <a:latin typeface="Arial Black" pitchFamily="34" charset="0"/>
                <a:cs typeface="Arial" pitchFamily="34" charset="0"/>
              </a:rPr>
            </a:br>
            <a:endParaRPr lang="en-US" sz="3600" dirty="0"/>
          </a:p>
        </p:txBody>
      </p:sp>
      <p:sp>
        <p:nvSpPr>
          <p:cNvPr id="3" name="Content Placeholder 2"/>
          <p:cNvSpPr>
            <a:spLocks noGrp="1"/>
          </p:cNvSpPr>
          <p:nvPr>
            <p:ph idx="1"/>
          </p:nvPr>
        </p:nvSpPr>
        <p:spPr>
          <a:xfrm>
            <a:off x="143436" y="1340768"/>
            <a:ext cx="8677036" cy="5328591"/>
          </a:xfrm>
        </p:spPr>
        <p:txBody>
          <a:bodyPr>
            <a:noAutofit/>
          </a:bodyPr>
          <a:lstStyle/>
          <a:p>
            <a:r>
              <a:rPr lang="en-GB" sz="2400" b="1" dirty="0" smtClean="0">
                <a:latin typeface="Arial" pitchFamily="34" charset="0"/>
                <a:cs typeface="Arial" pitchFamily="34" charset="0"/>
              </a:rPr>
              <a:t>Disaster Shelter (During)</a:t>
            </a:r>
          </a:p>
          <a:p>
            <a:r>
              <a:rPr lang="en-GB" sz="2400" b="1" dirty="0" smtClean="0">
                <a:latin typeface="Arial" pitchFamily="34" charset="0"/>
                <a:cs typeface="Arial" pitchFamily="34" charset="0"/>
              </a:rPr>
              <a:t>Storage unit</a:t>
            </a:r>
            <a:endParaRPr lang="en-US" sz="2400" b="1" dirty="0">
              <a:latin typeface="Arial" pitchFamily="34" charset="0"/>
              <a:cs typeface="Arial" pitchFamily="34" charset="0"/>
            </a:endParaRPr>
          </a:p>
          <a:p>
            <a:r>
              <a:rPr lang="en-US" sz="2400" b="1" dirty="0" smtClean="0">
                <a:latin typeface="Arial" pitchFamily="34" charset="0"/>
                <a:cs typeface="Arial" pitchFamily="34" charset="0"/>
              </a:rPr>
              <a:t>Bulk </a:t>
            </a:r>
            <a:r>
              <a:rPr lang="en-US" sz="2400" b="1" dirty="0">
                <a:latin typeface="Arial" pitchFamily="34" charset="0"/>
                <a:cs typeface="Arial" pitchFamily="34" charset="0"/>
              </a:rPr>
              <a:t>distribution </a:t>
            </a:r>
            <a:r>
              <a:rPr lang="en-US" sz="2400" b="1" dirty="0" smtClean="0">
                <a:latin typeface="Arial" pitchFamily="34" charset="0"/>
                <a:cs typeface="Arial" pitchFamily="34" charset="0"/>
              </a:rPr>
              <a:t>centre</a:t>
            </a:r>
            <a:r>
              <a:rPr lang="en-US" sz="2400" b="1" dirty="0" smtClean="0">
                <a:latin typeface="Arial" pitchFamily="34" charset="0"/>
                <a:cs typeface="Arial" pitchFamily="34" charset="0"/>
              </a:rPr>
              <a:t> -</a:t>
            </a:r>
            <a:r>
              <a:rPr lang="en-US" sz="2400" b="1" dirty="0" smtClean="0">
                <a:latin typeface="Arial" pitchFamily="34" charset="0"/>
                <a:cs typeface="Arial" pitchFamily="34" charset="0"/>
              </a:rPr>
              <a:t> food</a:t>
            </a:r>
            <a:r>
              <a:rPr lang="en-US" sz="2400" b="1" dirty="0">
                <a:latin typeface="Arial" pitchFamily="34" charset="0"/>
                <a:cs typeface="Arial" pitchFamily="34" charset="0"/>
              </a:rPr>
              <a:t>, clothing, </a:t>
            </a:r>
            <a:r>
              <a:rPr lang="en-US" sz="2400" b="1" dirty="0" smtClean="0">
                <a:latin typeface="Arial" pitchFamily="34" charset="0"/>
                <a:cs typeface="Arial" pitchFamily="34" charset="0"/>
              </a:rPr>
              <a:t>supplies</a:t>
            </a:r>
            <a:endParaRPr lang="en-US" sz="2400" b="1" dirty="0">
              <a:latin typeface="Arial" pitchFamily="34" charset="0"/>
              <a:cs typeface="Arial" pitchFamily="34" charset="0"/>
            </a:endParaRPr>
          </a:p>
          <a:p>
            <a:r>
              <a:rPr lang="en-US" sz="2400" b="1" dirty="0" smtClean="0">
                <a:latin typeface="Arial" pitchFamily="34" charset="0"/>
                <a:cs typeface="Arial" pitchFamily="34" charset="0"/>
              </a:rPr>
              <a:t>Child-care centre</a:t>
            </a:r>
            <a:endParaRPr lang="en-US" sz="2400" b="1" dirty="0">
              <a:latin typeface="Arial" pitchFamily="34" charset="0"/>
              <a:cs typeface="Arial" pitchFamily="34" charset="0"/>
            </a:endParaRPr>
          </a:p>
          <a:p>
            <a:r>
              <a:rPr lang="en-US" sz="2400" b="1" dirty="0" smtClean="0">
                <a:latin typeface="Arial" pitchFamily="34" charset="0"/>
                <a:cs typeface="Arial" pitchFamily="34" charset="0"/>
              </a:rPr>
              <a:t>Communication centre</a:t>
            </a:r>
          </a:p>
          <a:p>
            <a:pPr marL="285750" indent="-285750"/>
            <a:r>
              <a:rPr lang="en-US" sz="2400" b="1" dirty="0" smtClean="0">
                <a:latin typeface="Arial" pitchFamily="34" charset="0"/>
                <a:cs typeface="Arial" pitchFamily="34" charset="0"/>
              </a:rPr>
              <a:t>Command </a:t>
            </a:r>
            <a:r>
              <a:rPr lang="en-US" sz="2400" b="1" dirty="0" smtClean="0">
                <a:latin typeface="Arial" pitchFamily="34" charset="0"/>
                <a:cs typeface="Arial" pitchFamily="34" charset="0"/>
              </a:rPr>
              <a:t>centre</a:t>
            </a:r>
          </a:p>
          <a:p>
            <a:pPr marL="285750" indent="-285750"/>
            <a:r>
              <a:rPr lang="en-GB" sz="2400" b="1" dirty="0" smtClean="0">
                <a:latin typeface="Arial" pitchFamily="34" charset="0"/>
                <a:cs typeface="Arial" pitchFamily="34" charset="0"/>
              </a:rPr>
              <a:t>Counselling room</a:t>
            </a:r>
            <a:endParaRPr lang="en-US" sz="2400" b="1" dirty="0" smtClean="0">
              <a:latin typeface="Arial" pitchFamily="34" charset="0"/>
              <a:cs typeface="Arial" pitchFamily="34" charset="0"/>
            </a:endParaRPr>
          </a:p>
          <a:p>
            <a:pPr marL="285750" indent="-285750"/>
            <a:r>
              <a:rPr lang="en-US" sz="2400" b="1" dirty="0" smtClean="0">
                <a:latin typeface="Arial" pitchFamily="34" charset="0"/>
                <a:cs typeface="Arial" pitchFamily="34" charset="0"/>
              </a:rPr>
              <a:t>Feeding site</a:t>
            </a:r>
          </a:p>
          <a:p>
            <a:pPr marL="285750" indent="-285750"/>
            <a:r>
              <a:rPr lang="en-US" sz="2400" b="1" dirty="0" smtClean="0">
                <a:latin typeface="Arial" pitchFamily="34" charset="0"/>
                <a:cs typeface="Arial" pitchFamily="34" charset="0"/>
              </a:rPr>
              <a:t>Information </a:t>
            </a:r>
            <a:r>
              <a:rPr lang="en-US" sz="2400" b="1" dirty="0" smtClean="0">
                <a:latin typeface="Arial" pitchFamily="34" charset="0"/>
                <a:cs typeface="Arial" pitchFamily="34" charset="0"/>
              </a:rPr>
              <a:t>centre</a:t>
            </a:r>
            <a:endParaRPr lang="en-US" sz="2400" b="1" dirty="0" smtClean="0">
              <a:latin typeface="Arial" pitchFamily="34" charset="0"/>
              <a:cs typeface="Arial" pitchFamily="34" charset="0"/>
            </a:endParaRPr>
          </a:p>
          <a:p>
            <a:pPr marL="285750" indent="-285750"/>
            <a:r>
              <a:rPr lang="en-US" sz="2400" b="1" dirty="0" smtClean="0">
                <a:latin typeface="Arial" pitchFamily="34" charset="0"/>
                <a:cs typeface="Arial" pitchFamily="34" charset="0"/>
              </a:rPr>
              <a:t>Shelter for victims</a:t>
            </a:r>
          </a:p>
          <a:p>
            <a:pPr marL="285750" indent="-285750"/>
            <a:r>
              <a:rPr lang="en-US" sz="2400" b="1" dirty="0" smtClean="0">
                <a:latin typeface="Arial" pitchFamily="34" charset="0"/>
                <a:cs typeface="Arial" pitchFamily="34" charset="0"/>
              </a:rPr>
              <a:t>Muster areas</a:t>
            </a:r>
          </a:p>
          <a:p>
            <a:pPr>
              <a:buNone/>
            </a:pPr>
            <a:endParaRPr lang="en-US" sz="2400" b="1" dirty="0">
              <a:latin typeface="Arial" pitchFamily="34" charset="0"/>
              <a:cs typeface="Arial" pitchFamily="34" charset="0"/>
            </a:endParaRPr>
          </a:p>
          <a:p>
            <a:pPr marL="0" indent="0">
              <a:buNone/>
            </a:pPr>
            <a:endParaRPr lang="en-US" sz="2000" dirty="0"/>
          </a:p>
        </p:txBody>
      </p:sp>
    </p:spTree>
    <p:extLst>
      <p:ext uri="{BB962C8B-B14F-4D97-AF65-F5344CB8AC3E}">
        <p14:creationId xmlns="" xmlns:p14="http://schemas.microsoft.com/office/powerpoint/2010/main" val="6572957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32657"/>
            <a:ext cx="5003514" cy="936104"/>
          </a:xfrm>
        </p:spPr>
        <p:txBody>
          <a:bodyPr>
            <a:noAutofit/>
          </a:bodyPr>
          <a:lstStyle/>
          <a:p>
            <a:r>
              <a:rPr lang="en-US" sz="4000" dirty="0" smtClean="0">
                <a:latin typeface="Arial Black" pitchFamily="34" charset="0"/>
              </a:rPr>
              <a:t>Response </a:t>
            </a:r>
            <a:r>
              <a:rPr lang="en-US" sz="4000" dirty="0" smtClean="0">
                <a:latin typeface="Arial Black" pitchFamily="34" charset="0"/>
              </a:rPr>
              <a:t>Ready </a:t>
            </a:r>
            <a:endParaRPr lang="en-US" sz="4000" dirty="0"/>
          </a:p>
        </p:txBody>
      </p:sp>
      <p:sp>
        <p:nvSpPr>
          <p:cNvPr id="3" name="Content Placeholder 2"/>
          <p:cNvSpPr>
            <a:spLocks noGrp="1"/>
          </p:cNvSpPr>
          <p:nvPr>
            <p:ph idx="1"/>
          </p:nvPr>
        </p:nvSpPr>
        <p:spPr>
          <a:xfrm>
            <a:off x="2" y="1340768"/>
            <a:ext cx="8604446" cy="5517231"/>
          </a:xfrm>
          <a:noFill/>
        </p:spPr>
        <p:txBody>
          <a:bodyPr>
            <a:normAutofit fontScale="85000" lnSpcReduction="20000"/>
          </a:bodyPr>
          <a:lstStyle/>
          <a:p>
            <a:pPr>
              <a:buFont typeface="Wingdings" pitchFamily="2" charset="2"/>
              <a:buChar char="Ø"/>
            </a:pPr>
            <a:r>
              <a:rPr lang="en-US" dirty="0"/>
              <a:t>Identify and train volunteers to care for children, the elderly, sick or disabled</a:t>
            </a:r>
          </a:p>
          <a:p>
            <a:pPr>
              <a:buFont typeface="Wingdings" pitchFamily="2" charset="2"/>
              <a:buChar char="Ø"/>
            </a:pPr>
            <a:r>
              <a:rPr lang="en-US" dirty="0"/>
              <a:t>Identify bilingual interpreters to assist those who speak another language</a:t>
            </a:r>
          </a:p>
          <a:p>
            <a:pPr>
              <a:buFont typeface="Wingdings" pitchFamily="2" charset="2"/>
              <a:buChar char="Ø"/>
            </a:pPr>
            <a:r>
              <a:rPr lang="en-US" dirty="0"/>
              <a:t>Participate in </a:t>
            </a:r>
            <a:r>
              <a:rPr lang="en-US" dirty="0" smtClean="0"/>
              <a:t>community services such </a:t>
            </a:r>
            <a:r>
              <a:rPr lang="en-US" dirty="0"/>
              <a:t>as receiving and organizing donated goods, bedding, bulk food, clean-up, and household supplies</a:t>
            </a:r>
          </a:p>
          <a:p>
            <a:pPr>
              <a:buFont typeface="Wingdings" pitchFamily="2" charset="2"/>
              <a:buChar char="Ø"/>
            </a:pPr>
            <a:r>
              <a:rPr lang="en-US" dirty="0"/>
              <a:t>Provide logistical support to trained disaster relief volunteers such as housing and meals</a:t>
            </a:r>
          </a:p>
          <a:p>
            <a:pPr>
              <a:buFont typeface="Wingdings" pitchFamily="2" charset="2"/>
              <a:buChar char="Ø"/>
            </a:pPr>
            <a:r>
              <a:rPr lang="en-US" dirty="0"/>
              <a:t>Cooperate with community disaster agencies</a:t>
            </a:r>
          </a:p>
          <a:p>
            <a:pPr>
              <a:buFont typeface="Wingdings" pitchFamily="2" charset="2"/>
              <a:buChar char="Ø"/>
            </a:pPr>
            <a:r>
              <a:rPr lang="en-US" dirty="0"/>
              <a:t>Develop and organize clean-up or repair crews, </a:t>
            </a:r>
          </a:p>
          <a:p>
            <a:pPr>
              <a:buNone/>
            </a:pPr>
            <a:r>
              <a:rPr lang="en-US" dirty="0"/>
              <a:t>	such as chainsaw, debris clean-up, </a:t>
            </a:r>
          </a:p>
          <a:p>
            <a:pPr>
              <a:buNone/>
            </a:pPr>
            <a:r>
              <a:rPr lang="en-US" dirty="0"/>
              <a:t>	flood relief, and roof tarp teams</a:t>
            </a:r>
          </a:p>
          <a:p>
            <a:pPr>
              <a:buFont typeface="Wingdings" pitchFamily="2" charset="2"/>
              <a:buChar char="Ø"/>
            </a:pPr>
            <a:r>
              <a:rPr lang="en-US" dirty="0"/>
              <a:t>Organize and participate in re-build efforts</a:t>
            </a:r>
          </a:p>
          <a:p>
            <a:endParaRPr lang="en-US" dirty="0"/>
          </a:p>
        </p:txBody>
      </p:sp>
    </p:spTree>
    <p:extLst>
      <p:ext uri="{BB962C8B-B14F-4D97-AF65-F5344CB8AC3E}">
        <p14:creationId xmlns="" xmlns:p14="http://schemas.microsoft.com/office/powerpoint/2010/main" val="24270217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294" y="274639"/>
            <a:ext cx="7993106" cy="1143000"/>
          </a:xfrm>
        </p:spPr>
        <p:txBody>
          <a:bodyPr>
            <a:normAutofit/>
          </a:bodyPr>
          <a:lstStyle/>
          <a:p>
            <a:pPr algn="l"/>
            <a:r>
              <a:rPr lang="en-US" sz="3200" dirty="0" smtClean="0">
                <a:latin typeface="Arial Black" panose="020B0A04020102020204" pitchFamily="34" charset="0"/>
              </a:rPr>
              <a:t>Ready </a:t>
            </a:r>
            <a:r>
              <a:rPr lang="en-US" sz="3200" dirty="0">
                <a:latin typeface="Arial Black" panose="020B0A04020102020204" pitchFamily="34" charset="0"/>
              </a:rPr>
              <a:t>C</a:t>
            </a:r>
            <a:r>
              <a:rPr lang="en-US" sz="3200" dirty="0" smtClean="0">
                <a:latin typeface="Arial Black" panose="020B0A04020102020204" pitchFamily="34" charset="0"/>
              </a:rPr>
              <a:t>hurch Response</a:t>
            </a:r>
            <a:endParaRPr lang="en-US" sz="3200" dirty="0">
              <a:latin typeface="Arial Black" panose="020B0A04020102020204" pitchFamily="34" charset="0"/>
            </a:endParaRPr>
          </a:p>
        </p:txBody>
      </p:sp>
      <p:sp>
        <p:nvSpPr>
          <p:cNvPr id="3" name="Content Placeholder 2"/>
          <p:cNvSpPr>
            <a:spLocks noGrp="1"/>
          </p:cNvSpPr>
          <p:nvPr>
            <p:ph idx="1"/>
          </p:nvPr>
        </p:nvSpPr>
        <p:spPr>
          <a:xfrm>
            <a:off x="179294" y="1052737"/>
            <a:ext cx="8209130" cy="5559630"/>
          </a:xfrm>
          <a:noFill/>
        </p:spPr>
        <p:txBody>
          <a:bodyPr>
            <a:normAutofit fontScale="92500"/>
          </a:bodyPr>
          <a:lstStyle/>
          <a:p>
            <a:pPr>
              <a:buFont typeface="Wingdings" panose="05000000000000000000" pitchFamily="2" charset="2"/>
              <a:buChar char="Ø"/>
            </a:pPr>
            <a:r>
              <a:rPr lang="en-US" sz="2600" b="1" dirty="0">
                <a:solidFill>
                  <a:srgbClr val="080808"/>
                </a:solidFill>
                <a:latin typeface="Arial" panose="020B0604020202020204" pitchFamily="34" charset="0"/>
                <a:cs typeface="Arial" panose="020B0604020202020204" pitchFamily="34" charset="0"/>
              </a:rPr>
              <a:t>Contact and minister to church shut-ins, elderly, disabled, and single mothers following disasters by developing a vulnerable phone list pre-disaster.</a:t>
            </a:r>
          </a:p>
          <a:p>
            <a:pPr>
              <a:buFont typeface="Wingdings" panose="05000000000000000000" pitchFamily="2" charset="2"/>
              <a:buChar char="Ø"/>
            </a:pPr>
            <a:r>
              <a:rPr lang="en-US" sz="2600" b="1" dirty="0">
                <a:solidFill>
                  <a:srgbClr val="080808"/>
                </a:solidFill>
                <a:latin typeface="Arial" panose="020B0604020202020204" pitchFamily="34" charset="0"/>
                <a:cs typeface="Arial" panose="020B0604020202020204" pitchFamily="34" charset="0"/>
              </a:rPr>
              <a:t>Offer your church as a resource center for helping agencies to assist affected victims.</a:t>
            </a:r>
          </a:p>
          <a:p>
            <a:pPr>
              <a:buFont typeface="Wingdings" panose="05000000000000000000" pitchFamily="2" charset="2"/>
              <a:buChar char="Ø"/>
            </a:pPr>
            <a:r>
              <a:rPr lang="en-US" sz="2600" b="1" dirty="0">
                <a:solidFill>
                  <a:srgbClr val="080808"/>
                </a:solidFill>
                <a:latin typeface="Arial" panose="020B0604020202020204" pitchFamily="34" charset="0"/>
                <a:cs typeface="Arial" panose="020B0604020202020204" pitchFamily="34" charset="0"/>
              </a:rPr>
              <a:t>Train </a:t>
            </a:r>
            <a:r>
              <a:rPr lang="en-US" sz="2600" b="1" dirty="0" smtClean="0">
                <a:solidFill>
                  <a:srgbClr val="080808"/>
                </a:solidFill>
                <a:latin typeface="Arial" panose="020B0604020202020204" pitchFamily="34" charset="0"/>
                <a:cs typeface="Arial" panose="020B0604020202020204" pitchFamily="34" charset="0"/>
              </a:rPr>
              <a:t>Ministers to </a:t>
            </a:r>
            <a:r>
              <a:rPr lang="en-US" sz="2600" b="1" dirty="0">
                <a:solidFill>
                  <a:srgbClr val="080808"/>
                </a:solidFill>
                <a:latin typeface="Arial" panose="020B0604020202020204" pitchFamily="34" charset="0"/>
                <a:cs typeface="Arial" panose="020B0604020202020204" pitchFamily="34" charset="0"/>
              </a:rPr>
              <a:t>provide spiritual care to those affected by disaster and those serving as responders.  </a:t>
            </a:r>
            <a:endParaRPr lang="en-US" sz="2600" b="1" dirty="0" smtClean="0">
              <a:solidFill>
                <a:srgbClr val="080808"/>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b="1" dirty="0" smtClean="0">
                <a:solidFill>
                  <a:srgbClr val="080808"/>
                </a:solidFill>
                <a:latin typeface="Arial" panose="020B0604020202020204" pitchFamily="34" charset="0"/>
                <a:cs typeface="Arial" panose="020B0604020202020204" pitchFamily="34" charset="0"/>
              </a:rPr>
              <a:t>Consider </a:t>
            </a:r>
            <a:r>
              <a:rPr lang="en-US" sz="2600" b="1" dirty="0">
                <a:solidFill>
                  <a:srgbClr val="080808"/>
                </a:solidFill>
                <a:latin typeface="Arial" panose="020B0604020202020204" pitchFamily="34" charset="0"/>
                <a:cs typeface="Arial" panose="020B0604020202020204" pitchFamily="34" charset="0"/>
              </a:rPr>
              <a:t>making your church available as </a:t>
            </a:r>
            <a:r>
              <a:rPr lang="en-US" sz="2600" b="1" dirty="0" smtClean="0">
                <a:solidFill>
                  <a:srgbClr val="080808"/>
                </a:solidFill>
                <a:latin typeface="Arial" panose="020B0604020202020204" pitchFamily="34" charset="0"/>
                <a:cs typeface="Arial" panose="020B0604020202020204" pitchFamily="34" charset="0"/>
              </a:rPr>
              <a:t>a shelter</a:t>
            </a:r>
            <a:r>
              <a:rPr lang="en-US" sz="2600" b="1" dirty="0" smtClean="0">
                <a:solidFill>
                  <a:srgbClr val="080808"/>
                </a:solidFill>
                <a:latin typeface="Arial" panose="020B0604020202020204" pitchFamily="34" charset="0"/>
                <a:cs typeface="Arial" panose="020B0604020202020204" pitchFamily="34" charset="0"/>
              </a:rPr>
              <a:t>.</a:t>
            </a:r>
          </a:p>
          <a:p>
            <a:pPr>
              <a:buFont typeface="Wingdings" panose="05000000000000000000" pitchFamily="2" charset="2"/>
              <a:buChar char="Ø"/>
            </a:pPr>
            <a:r>
              <a:rPr lang="en-US" sz="2600" b="1" dirty="0" smtClean="0">
                <a:solidFill>
                  <a:srgbClr val="080808"/>
                </a:solidFill>
                <a:latin typeface="Arial" panose="020B0604020202020204" pitchFamily="34" charset="0"/>
                <a:cs typeface="Arial" panose="020B0604020202020204" pitchFamily="34" charset="0"/>
              </a:rPr>
              <a:t>Collect and distribute blankets, clothing vouchers, or furniture to fire victims, or teddy bears and children’s blankets to affected families</a:t>
            </a:r>
          </a:p>
          <a:p>
            <a:pPr>
              <a:buFont typeface="Wingdings" panose="05000000000000000000" pitchFamily="2" charset="2"/>
              <a:buChar char="Ø"/>
            </a:pPr>
            <a:endParaRPr lang="en-US" sz="2600" b="1" dirty="0">
              <a:solidFill>
                <a:srgbClr val="080808"/>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 xmlns:p14="http://schemas.microsoft.com/office/powerpoint/2010/main" val="310167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9"/>
            <a:ext cx="4053155" cy="1143000"/>
          </a:xfrm>
        </p:spPr>
        <p:txBody>
          <a:bodyPr>
            <a:normAutofit/>
          </a:bodyPr>
          <a:lstStyle/>
          <a:p>
            <a:r>
              <a:rPr lang="en-US" sz="1800" dirty="0"/>
              <a:t/>
            </a:r>
            <a:br>
              <a:rPr lang="en-US" sz="1800" dirty="0"/>
            </a:br>
            <a:endParaRPr lang="en-US" sz="1800" dirty="0"/>
          </a:p>
        </p:txBody>
      </p:sp>
      <p:sp>
        <p:nvSpPr>
          <p:cNvPr id="3" name="Content Placeholder 2"/>
          <p:cNvSpPr>
            <a:spLocks noGrp="1"/>
          </p:cNvSpPr>
          <p:nvPr>
            <p:ph idx="1"/>
          </p:nvPr>
        </p:nvSpPr>
        <p:spPr>
          <a:xfrm>
            <a:off x="219076" y="1124744"/>
            <a:ext cx="8457380" cy="4896544"/>
          </a:xfrm>
        </p:spPr>
        <p:txBody>
          <a:bodyPr>
            <a:normAutofit/>
          </a:bodyPr>
          <a:lstStyle/>
          <a:p>
            <a:pPr marL="0" indent="0">
              <a:buNone/>
            </a:pPr>
            <a:r>
              <a:rPr lang="en-US" sz="3600" b="1" dirty="0" smtClean="0"/>
              <a:t>Response Teams </a:t>
            </a:r>
            <a:r>
              <a:rPr lang="en-US" sz="3600" dirty="0" smtClean="0"/>
              <a:t>should plan and </a:t>
            </a:r>
            <a:r>
              <a:rPr lang="en-US" sz="3600" dirty="0" smtClean="0"/>
              <a:t>execute </a:t>
            </a:r>
          </a:p>
          <a:p>
            <a:pPr marL="0" indent="0">
              <a:buNone/>
            </a:pPr>
            <a:r>
              <a:rPr lang="en-US" sz="3600" dirty="0" smtClean="0"/>
              <a:t>2-3 </a:t>
            </a:r>
            <a:r>
              <a:rPr lang="en-US" sz="3600" dirty="0" smtClean="0"/>
              <a:t>events yearly</a:t>
            </a:r>
            <a:r>
              <a:rPr lang="en-US" sz="3600" dirty="0"/>
              <a:t> </a:t>
            </a:r>
            <a:r>
              <a:rPr lang="en-US" sz="3600" dirty="0" smtClean="0"/>
              <a:t>to:</a:t>
            </a:r>
          </a:p>
          <a:p>
            <a:pPr>
              <a:buFont typeface="Wingdings" panose="05000000000000000000" pitchFamily="2" charset="2"/>
              <a:buChar char="§"/>
            </a:pPr>
            <a:r>
              <a:rPr lang="en-US" sz="3600" dirty="0" smtClean="0"/>
              <a:t>Increase </a:t>
            </a:r>
            <a:r>
              <a:rPr lang="en-US" sz="3600" dirty="0" smtClean="0"/>
              <a:t>response </a:t>
            </a:r>
            <a:r>
              <a:rPr lang="en-US" sz="3600" dirty="0" smtClean="0"/>
              <a:t>effectiveness</a:t>
            </a:r>
          </a:p>
          <a:p>
            <a:pPr>
              <a:buFont typeface="Wingdings" panose="05000000000000000000" pitchFamily="2" charset="2"/>
              <a:buChar char="§"/>
            </a:pPr>
            <a:r>
              <a:rPr lang="en-US" sz="3600" dirty="0" smtClean="0"/>
              <a:t>Maintain strategy focus</a:t>
            </a:r>
            <a:endParaRPr lang="en-US" sz="3600" dirty="0"/>
          </a:p>
          <a:p>
            <a:pPr>
              <a:buFont typeface="Wingdings" panose="05000000000000000000" pitchFamily="2" charset="2"/>
              <a:buChar char="§"/>
            </a:pPr>
            <a:r>
              <a:rPr lang="en-US" sz="3600" dirty="0" smtClean="0"/>
              <a:t>Grow team unity </a:t>
            </a:r>
          </a:p>
          <a:p>
            <a:pPr>
              <a:buFont typeface="Wingdings" panose="05000000000000000000" pitchFamily="2" charset="2"/>
              <a:buChar char="§"/>
            </a:pPr>
            <a:r>
              <a:rPr lang="en-US" sz="3600" dirty="0"/>
              <a:t>D</a:t>
            </a:r>
            <a:r>
              <a:rPr lang="en-US" sz="3600" dirty="0" smtClean="0"/>
              <a:t>evelop </a:t>
            </a:r>
            <a:r>
              <a:rPr lang="en-US" sz="3600" dirty="0"/>
              <a:t>community relationships</a:t>
            </a:r>
          </a:p>
          <a:p>
            <a:pPr>
              <a:buFont typeface="Wingdings" panose="05000000000000000000" pitchFamily="2" charset="2"/>
              <a:buChar char="§"/>
            </a:pPr>
            <a:endParaRPr lang="en-US" sz="4000" dirty="0" smtClean="0"/>
          </a:p>
          <a:p>
            <a:pPr>
              <a:buFont typeface="Wingdings" panose="05000000000000000000" pitchFamily="2" charset="2"/>
              <a:buChar char="§"/>
            </a:pPr>
            <a:endParaRPr lang="en-US" sz="4000" dirty="0"/>
          </a:p>
        </p:txBody>
      </p:sp>
    </p:spTree>
    <p:extLst>
      <p:ext uri="{BB962C8B-B14F-4D97-AF65-F5344CB8AC3E}">
        <p14:creationId xmlns="" xmlns:p14="http://schemas.microsoft.com/office/powerpoint/2010/main" val="2803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to="" calcmode="lin" valueType="num">
                                      <p:cBhvr>
                                        <p:cTn id="7" dur="1" fill="hold"/>
                                        <p:tgtEl>
                                          <p:spTgt spid="3">
                                            <p:txEl>
                                              <p:pRg st="2" end="2"/>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to="" calcmode="lin" valueType="num">
                                      <p:cBhvr>
                                        <p:cTn id="12" dur="1" fill="hold"/>
                                        <p:tgtEl>
                                          <p:spTgt spid="3">
                                            <p:txEl>
                                              <p:pRg st="3" end="3"/>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to="" calcmode="lin" valueType="num">
                                      <p:cBhvr>
                                        <p:cTn id="17" dur="1" fill="hold"/>
                                        <p:tgtEl>
                                          <p:spTgt spid="3">
                                            <p:txEl>
                                              <p:pRg st="4" end="4"/>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to="" calcmode="lin" valueType="num">
                                      <p:cBhvr>
                                        <p:cTn id="22"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609321"/>
            <a:ext cx="3567953" cy="1143000"/>
          </a:xfrm>
        </p:spPr>
        <p:txBody>
          <a:bodyPr>
            <a:normAutofit fontScale="90000"/>
          </a:bodyPr>
          <a:lstStyle/>
          <a:p>
            <a:r>
              <a:rPr lang="en-US" dirty="0" smtClean="0"/>
              <a:t>A Ready </a:t>
            </a:r>
            <a:r>
              <a:rPr lang="en-US" dirty="0" smtClean="0"/>
              <a:t>Church</a:t>
            </a:r>
            <a:endParaRPr lang="en-US" dirty="0"/>
          </a:p>
        </p:txBody>
      </p:sp>
      <p:sp>
        <p:nvSpPr>
          <p:cNvPr id="3" name="Content Placeholder 2"/>
          <p:cNvSpPr>
            <a:spLocks noGrp="1"/>
          </p:cNvSpPr>
          <p:nvPr>
            <p:ph idx="1"/>
          </p:nvPr>
        </p:nvSpPr>
        <p:spPr>
          <a:xfrm>
            <a:off x="4446494" y="1628801"/>
            <a:ext cx="3437874" cy="5040560"/>
          </a:xfrm>
          <a:noFill/>
        </p:spPr>
        <p:txBody>
          <a:bodyPr>
            <a:noAutofit/>
          </a:bodyPr>
          <a:lstStyle/>
          <a:p>
            <a:pPr marL="0" indent="0" algn="ctr">
              <a:buNone/>
            </a:pPr>
            <a:r>
              <a:rPr lang="en-US" sz="4400" b="1" dirty="0" smtClean="0"/>
              <a:t>Provides a tremendous opportunity to share the</a:t>
            </a:r>
            <a:r>
              <a:rPr lang="en-US" sz="4400" b="1" i="1" dirty="0" smtClean="0"/>
              <a:t> help, healing and hope of Christ  </a:t>
            </a:r>
            <a:endParaRPr lang="en-US" sz="4400" b="1" i="1" dirty="0"/>
          </a:p>
        </p:txBody>
      </p:sp>
      <p:pic>
        <p:nvPicPr>
          <p:cNvPr id="4" name="Content Placeholder 5" descr="Ice storm - 3.jpg"/>
          <p:cNvPicPr>
            <a:picLocks noChangeAspect="1"/>
          </p:cNvPicPr>
          <p:nvPr/>
        </p:nvPicPr>
        <p:blipFill>
          <a:blip r:embed="rId2" cstate="print"/>
          <a:stretch>
            <a:fillRect/>
          </a:stretch>
        </p:blipFill>
        <p:spPr>
          <a:xfrm>
            <a:off x="94860" y="2228179"/>
            <a:ext cx="4217164" cy="4164451"/>
          </a:xfrm>
          <a:prstGeom prst="rect">
            <a:avLst/>
          </a:prstGeom>
          <a:effectLst>
            <a:softEdge rad="317500"/>
          </a:effectLst>
        </p:spPr>
      </p:pic>
    </p:spTree>
    <p:extLst>
      <p:ext uri="{BB962C8B-B14F-4D97-AF65-F5344CB8AC3E}">
        <p14:creationId xmlns="" xmlns:p14="http://schemas.microsoft.com/office/powerpoint/2010/main" val="200295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http://sr.photos2.fotosearch.com/bthumb/CSP/CSP440/k4402986.jpg"/>
          <p:cNvPicPr>
            <a:picLocks noChangeAspect="1" noChangeArrowheads="1"/>
          </p:cNvPicPr>
          <p:nvPr/>
        </p:nvPicPr>
        <p:blipFill>
          <a:blip r:embed="rId2" cstate="print"/>
          <a:srcRect/>
          <a:stretch>
            <a:fillRect/>
          </a:stretch>
        </p:blipFill>
        <p:spPr bwMode="auto">
          <a:xfrm>
            <a:off x="3419872" y="332656"/>
            <a:ext cx="5544616" cy="4824536"/>
          </a:xfrm>
          <a:prstGeom prst="rect">
            <a:avLst/>
          </a:prstGeom>
          <a:noFill/>
        </p:spPr>
      </p:pic>
      <p:sp>
        <p:nvSpPr>
          <p:cNvPr id="2" name="Title 1"/>
          <p:cNvSpPr>
            <a:spLocks noGrp="1"/>
          </p:cNvSpPr>
          <p:nvPr>
            <p:ph type="title"/>
          </p:nvPr>
        </p:nvSpPr>
        <p:spPr>
          <a:xfrm>
            <a:off x="3203848" y="5013176"/>
            <a:ext cx="5494868" cy="1512168"/>
          </a:xfrm>
        </p:spPr>
        <p:txBody>
          <a:bodyPr>
            <a:noAutofit/>
          </a:bodyPr>
          <a:lstStyle/>
          <a:p>
            <a:pPr algn="l"/>
            <a:r>
              <a:rPr lang="en-US" sz="8800" i="1" dirty="0" smtClean="0">
                <a:latin typeface="Arial Black" panose="020B0A04020102020204" pitchFamily="34" charset="0"/>
              </a:rPr>
              <a:t>Connect </a:t>
            </a:r>
            <a:endParaRPr lang="en-US" sz="8800" dirty="0">
              <a:latin typeface="Arial Black" panose="020B0A04020102020204" pitchFamily="34" charset="0"/>
            </a:endParaRPr>
          </a:p>
        </p:txBody>
      </p:sp>
      <p:sp>
        <p:nvSpPr>
          <p:cNvPr id="3" name="Rectangle 2"/>
          <p:cNvSpPr/>
          <p:nvPr/>
        </p:nvSpPr>
        <p:spPr>
          <a:xfrm>
            <a:off x="899592" y="908720"/>
            <a:ext cx="4572000" cy="1938992"/>
          </a:xfrm>
          <a:prstGeom prst="rect">
            <a:avLst/>
          </a:prstGeom>
        </p:spPr>
        <p:txBody>
          <a:bodyPr>
            <a:spAutoFit/>
          </a:bodyPr>
          <a:lstStyle/>
          <a:p>
            <a:r>
              <a:rPr lang="en-US" sz="4000" b="1" i="1" dirty="0" smtClean="0">
                <a:latin typeface="Arial Black" panose="020B0A04020102020204" pitchFamily="34" charset="0"/>
              </a:rPr>
              <a:t>We Praise Your Church for deciding to:</a:t>
            </a:r>
            <a:endParaRPr lang="en-US" sz="4000" b="1" dirty="0"/>
          </a:p>
        </p:txBody>
      </p:sp>
    </p:spTree>
    <p:extLst>
      <p:ext uri="{BB962C8B-B14F-4D97-AF65-F5344CB8AC3E}">
        <p14:creationId xmlns="" xmlns:p14="http://schemas.microsoft.com/office/powerpoint/2010/main" val="686857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3968" y="260648"/>
            <a:ext cx="4392488" cy="6120680"/>
          </a:xfrm>
          <a:noFill/>
        </p:spPr>
        <p:txBody>
          <a:bodyPr>
            <a:noAutofit/>
          </a:bodyPr>
          <a:lstStyle/>
          <a:p>
            <a:pPr marL="0" indent="0">
              <a:spcBef>
                <a:spcPts val="0"/>
              </a:spcBef>
            </a:pPr>
            <a:r>
              <a:rPr lang="en-US" sz="2800" b="1" dirty="0">
                <a:latin typeface="Rockwell" panose="02060603020205020403" pitchFamily="18" charset="0"/>
              </a:rPr>
              <a:t>“</a:t>
            </a:r>
            <a:r>
              <a:rPr lang="en-US" sz="4800" b="1" dirty="0">
                <a:latin typeface="Rockwell" panose="02060603020205020403" pitchFamily="18" charset="0"/>
              </a:rPr>
              <a:t>Dear children, let us not love with words or speech but with actions and in truth.”</a:t>
            </a:r>
            <a:r>
              <a:rPr lang="en-US" sz="2800" b="1" dirty="0">
                <a:latin typeface="Rockwell" panose="02060603020205020403" pitchFamily="18" charset="0"/>
              </a:rPr>
              <a:t/>
            </a:r>
            <a:br>
              <a:rPr lang="en-US" sz="2800" b="1" dirty="0">
                <a:latin typeface="Rockwell" panose="02060603020205020403" pitchFamily="18" charset="0"/>
              </a:rPr>
            </a:br>
            <a:r>
              <a:rPr lang="en-US" sz="2800" dirty="0"/>
              <a:t/>
            </a:r>
            <a:br>
              <a:rPr lang="en-US" sz="2800" dirty="0"/>
            </a:br>
            <a:r>
              <a:rPr lang="en-US" sz="2800" dirty="0">
                <a:latin typeface="Arial Black" pitchFamily="34" charset="0"/>
              </a:rPr>
              <a:t>(1 John 3:18)</a:t>
            </a:r>
            <a:r>
              <a:rPr lang="en-US" sz="3600" b="1" dirty="0">
                <a:latin typeface="Arial" pitchFamily="34" charset="0"/>
                <a:cs typeface="Arial" pitchFamily="34" charset="0"/>
              </a:rPr>
              <a:t/>
            </a:r>
            <a:br>
              <a:rPr lang="en-US" sz="3600" b="1" dirty="0">
                <a:latin typeface="Arial" pitchFamily="34" charset="0"/>
                <a:cs typeface="Arial" pitchFamily="34" charset="0"/>
              </a:rPr>
            </a:br>
            <a:endParaRPr lang="en-US" sz="3600" dirty="0"/>
          </a:p>
        </p:txBody>
      </p:sp>
      <p:pic>
        <p:nvPicPr>
          <p:cNvPr id="4" name="Content Placeholder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0" y="193884"/>
            <a:ext cx="4211960" cy="6340499"/>
          </a:xfrm>
          <a:effectLst>
            <a:softEdge rad="317500"/>
          </a:effectLst>
        </p:spPr>
      </p:pic>
    </p:spTree>
    <p:extLst>
      <p:ext uri="{BB962C8B-B14F-4D97-AF65-F5344CB8AC3E}">
        <p14:creationId xmlns="" xmlns:p14="http://schemas.microsoft.com/office/powerpoint/2010/main" val="23777093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0" name="Picture 4" descr="http://sr.photos3.fotosearch.com/bthumb/CSP/CSP994/k16406817.jpg"/>
          <p:cNvPicPr>
            <a:picLocks noChangeAspect="1" noChangeArrowheads="1"/>
          </p:cNvPicPr>
          <p:nvPr/>
        </p:nvPicPr>
        <p:blipFill>
          <a:blip r:embed="rId2" cstate="print">
            <a:lum contrast="40000"/>
          </a:blip>
          <a:srcRect/>
          <a:stretch>
            <a:fillRect/>
          </a:stretch>
        </p:blipFill>
        <p:spPr bwMode="auto">
          <a:xfrm>
            <a:off x="1" y="0"/>
            <a:ext cx="9144000" cy="6858000"/>
          </a:xfrm>
          <a:prstGeom prst="rect">
            <a:avLst/>
          </a:prstGeom>
          <a:noFill/>
        </p:spPr>
      </p:pic>
      <p:sp>
        <p:nvSpPr>
          <p:cNvPr id="3" name="Rectangle 2"/>
          <p:cNvSpPr/>
          <p:nvPr/>
        </p:nvSpPr>
        <p:spPr>
          <a:xfrm>
            <a:off x="251520" y="332657"/>
            <a:ext cx="5256584" cy="1938992"/>
          </a:xfrm>
          <a:prstGeom prst="rect">
            <a:avLst/>
          </a:prstGeom>
        </p:spPr>
        <p:txBody>
          <a:bodyPr wrap="square">
            <a:spAutoFit/>
          </a:bodyPr>
          <a:lstStyle/>
          <a:p>
            <a:r>
              <a:rPr lang="en-US" sz="4000" i="1" dirty="0" smtClean="0">
                <a:latin typeface="Arial Black" panose="020B0A04020102020204" pitchFamily="34" charset="0"/>
              </a:rPr>
              <a:t>We Praise Your Church for deciding </a:t>
            </a:r>
            <a:r>
              <a:rPr lang="en-US" sz="4000" i="1" dirty="0" smtClean="0">
                <a:solidFill>
                  <a:schemeClr val="bg1"/>
                </a:solidFill>
                <a:latin typeface="Arial Black" panose="020B0A04020102020204" pitchFamily="34" charset="0"/>
              </a:rPr>
              <a:t>to:</a:t>
            </a:r>
            <a:endParaRPr lang="en-US" sz="4000" dirty="0">
              <a:solidFill>
                <a:schemeClr val="bg1"/>
              </a:solidFill>
            </a:endParaRPr>
          </a:p>
        </p:txBody>
      </p:sp>
      <p:sp>
        <p:nvSpPr>
          <p:cNvPr id="2" name="Title 1"/>
          <p:cNvSpPr>
            <a:spLocks noGrp="1"/>
          </p:cNvSpPr>
          <p:nvPr>
            <p:ph type="title"/>
          </p:nvPr>
        </p:nvSpPr>
        <p:spPr>
          <a:xfrm>
            <a:off x="323528" y="4869160"/>
            <a:ext cx="5511801" cy="1800200"/>
          </a:xfrm>
        </p:spPr>
        <p:txBody>
          <a:bodyPr>
            <a:normAutofit/>
          </a:bodyPr>
          <a:lstStyle/>
          <a:p>
            <a:pPr algn="l"/>
            <a:r>
              <a:rPr lang="en-US" sz="8800" i="1" dirty="0" smtClean="0">
                <a:latin typeface="Arial Black" panose="020B0A04020102020204" pitchFamily="34" charset="0"/>
              </a:rPr>
              <a:t>Respond</a:t>
            </a:r>
            <a:endParaRPr lang="en-US" sz="8800" dirty="0">
              <a:latin typeface="Arial Black" panose="020B0A04020102020204" pitchFamily="34" charset="0"/>
            </a:endParaRPr>
          </a:p>
        </p:txBody>
      </p:sp>
    </p:spTree>
    <p:extLst>
      <p:ext uri="{BB962C8B-B14F-4D97-AF65-F5344CB8AC3E}">
        <p14:creationId xmlns="" xmlns:p14="http://schemas.microsoft.com/office/powerpoint/2010/main" val="158913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188640"/>
            <a:ext cx="3616325" cy="1066800"/>
          </a:xfrm>
        </p:spPr>
        <p:txBody>
          <a:bodyPr>
            <a:noAutofit/>
          </a:bodyPr>
          <a:lstStyle/>
          <a:p>
            <a:pPr eaLnBrk="1" fontAlgn="auto" hangingPunct="1">
              <a:spcAft>
                <a:spcPts val="0"/>
              </a:spcAft>
              <a:defRPr/>
            </a:pPr>
            <a:r>
              <a:rPr lang="en-US" sz="6600" dirty="0" smtClean="0">
                <a:latin typeface="StempelGaramond Roman" pitchFamily="18" charset="0"/>
              </a:rPr>
              <a:t>Why</a:t>
            </a:r>
            <a:r>
              <a:rPr lang="en-US" sz="6600" dirty="0" smtClean="0"/>
              <a:t>?</a:t>
            </a:r>
            <a:endParaRPr lang="en-US" sz="6600" dirty="0"/>
          </a:p>
        </p:txBody>
      </p:sp>
      <p:pic>
        <p:nvPicPr>
          <p:cNvPr id="40962" name="Picture 2" descr="http://sr.photos2.fotosearch.com/bthumb/CSK/CSK002/ks80504.jpg"/>
          <p:cNvPicPr>
            <a:picLocks noChangeAspect="1" noChangeArrowheads="1"/>
          </p:cNvPicPr>
          <p:nvPr/>
        </p:nvPicPr>
        <p:blipFill>
          <a:blip r:embed="rId2" cstate="print"/>
          <a:srcRect/>
          <a:stretch>
            <a:fillRect/>
          </a:stretch>
        </p:blipFill>
        <p:spPr bwMode="auto">
          <a:xfrm>
            <a:off x="539552" y="1340768"/>
            <a:ext cx="8064896" cy="5256584"/>
          </a:xfrm>
          <a:prstGeom prst="rect">
            <a:avLst/>
          </a:prstGeom>
          <a:noFill/>
        </p:spPr>
      </p:pic>
      <p:sp>
        <p:nvSpPr>
          <p:cNvPr id="7" name="Content Placeholder 6"/>
          <p:cNvSpPr>
            <a:spLocks noGrp="1"/>
          </p:cNvSpPr>
          <p:nvPr>
            <p:ph sz="half" idx="1"/>
          </p:nvPr>
        </p:nvSpPr>
        <p:spPr>
          <a:xfrm>
            <a:off x="467544" y="2348880"/>
            <a:ext cx="8136904" cy="4176464"/>
          </a:xfrm>
        </p:spPr>
        <p:txBody>
          <a:bodyPr rtlCol="0">
            <a:noAutofit/>
          </a:bodyPr>
          <a:lstStyle/>
          <a:p>
            <a:pPr marL="0" indent="0" algn="ctr">
              <a:buNone/>
              <a:defRPr/>
            </a:pPr>
            <a:r>
              <a:rPr lang="en-US" sz="8800" b="1" i="1" dirty="0" smtClean="0">
                <a:solidFill>
                  <a:srgbClr val="FF0000"/>
                </a:solidFill>
                <a:latin typeface="MV Boli" pitchFamily="2" charset="0"/>
                <a:cs typeface="MV Boli" pitchFamily="2" charset="0"/>
              </a:rPr>
              <a:t>The Caribbean is </a:t>
            </a:r>
            <a:r>
              <a:rPr lang="en-US" sz="8800" b="1" i="1" dirty="0">
                <a:solidFill>
                  <a:srgbClr val="FF0000"/>
                </a:solidFill>
                <a:latin typeface="MV Boli" pitchFamily="2" charset="0"/>
                <a:cs typeface="MV Boli" pitchFamily="2" charset="0"/>
              </a:rPr>
              <a:t>prone to HURRICANES </a:t>
            </a: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to="" calcmode="lin" valueType="num">
                                      <p:cBhvr>
                                        <p:cTn id="7" dur="1" fill="hold"/>
                                        <p:tgtEl>
                                          <p:spTgt spid="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55576" y="260648"/>
            <a:ext cx="3616325" cy="1066800"/>
          </a:xfrm>
        </p:spPr>
        <p:txBody>
          <a:bodyPr>
            <a:noAutofit/>
          </a:bodyPr>
          <a:lstStyle/>
          <a:p>
            <a:pPr eaLnBrk="1" fontAlgn="auto" hangingPunct="1">
              <a:spcAft>
                <a:spcPts val="0"/>
              </a:spcAft>
              <a:defRPr/>
            </a:pPr>
            <a:r>
              <a:rPr lang="en-US" sz="6600" dirty="0" smtClean="0">
                <a:latin typeface="StempelGaramond Roman" pitchFamily="18" charset="0"/>
              </a:rPr>
              <a:t>Why?</a:t>
            </a:r>
            <a:endParaRPr lang="en-US" sz="6600" dirty="0">
              <a:latin typeface="StempelGaramond Roman" pitchFamily="18" charset="0"/>
            </a:endParaRPr>
          </a:p>
        </p:txBody>
      </p:sp>
      <p:sp>
        <p:nvSpPr>
          <p:cNvPr id="6" name="Rectangle 5"/>
          <p:cNvSpPr/>
          <p:nvPr/>
        </p:nvSpPr>
        <p:spPr>
          <a:xfrm>
            <a:off x="0" y="1340768"/>
            <a:ext cx="8568952" cy="2308324"/>
          </a:xfrm>
          <a:prstGeom prst="rect">
            <a:avLst/>
          </a:prstGeom>
        </p:spPr>
        <p:txBody>
          <a:bodyPr wrap="square">
            <a:spAutoFit/>
          </a:bodyPr>
          <a:lstStyle/>
          <a:p>
            <a:pPr algn="ctr">
              <a:defRPr/>
            </a:pPr>
            <a:r>
              <a:rPr lang="en-US" sz="7200" b="1" dirty="0">
                <a:solidFill>
                  <a:schemeClr val="tx2">
                    <a:lumMod val="60000"/>
                    <a:lumOff val="40000"/>
                  </a:schemeClr>
                </a:solidFill>
                <a:latin typeface="Kristen ITC" pitchFamily="66" charset="0"/>
              </a:rPr>
              <a:t>The Caribbean is prone </a:t>
            </a:r>
            <a:r>
              <a:rPr lang="en-US" sz="7200" b="1" dirty="0" smtClean="0">
                <a:solidFill>
                  <a:schemeClr val="tx2">
                    <a:lumMod val="60000"/>
                    <a:lumOff val="40000"/>
                  </a:schemeClr>
                </a:solidFill>
                <a:latin typeface="Kristen ITC" pitchFamily="66" charset="0"/>
              </a:rPr>
              <a:t>to </a:t>
            </a:r>
            <a:r>
              <a:rPr lang="en-US" sz="7200" b="1" dirty="0">
                <a:solidFill>
                  <a:schemeClr val="tx2">
                    <a:lumMod val="60000"/>
                    <a:lumOff val="40000"/>
                  </a:schemeClr>
                </a:solidFill>
                <a:latin typeface="Kristen ITC" pitchFamily="66" charset="0"/>
              </a:rPr>
              <a:t>Floods</a:t>
            </a:r>
          </a:p>
        </p:txBody>
      </p:sp>
      <p:pic>
        <p:nvPicPr>
          <p:cNvPr id="39938" name="Picture 2" descr="http://sr.photos3.fotosearch.com/bthumb/corbis/DGT137/sch0093.jpg"/>
          <p:cNvPicPr>
            <a:picLocks noChangeAspect="1" noChangeArrowheads="1"/>
          </p:cNvPicPr>
          <p:nvPr/>
        </p:nvPicPr>
        <p:blipFill>
          <a:blip r:embed="rId2" cstate="print"/>
          <a:srcRect/>
          <a:stretch>
            <a:fillRect/>
          </a:stretch>
        </p:blipFill>
        <p:spPr bwMode="auto">
          <a:xfrm>
            <a:off x="179512" y="3501008"/>
            <a:ext cx="8712968" cy="3168352"/>
          </a:xfrm>
          <a:prstGeom prst="rect">
            <a:avLst/>
          </a:prstGeom>
          <a:noFill/>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2426017"/>
            <a:ext cx="5868144" cy="4955203"/>
          </a:xfrm>
          <a:prstGeom prst="rect">
            <a:avLst/>
          </a:prstGeom>
        </p:spPr>
        <p:txBody>
          <a:bodyPr wrap="square">
            <a:spAutoFit/>
          </a:bodyPr>
          <a:lstStyle/>
          <a:p>
            <a:pPr algn="ctr">
              <a:defRPr/>
            </a:pPr>
            <a:r>
              <a:rPr lang="en-US" sz="4800" b="1" dirty="0">
                <a:latin typeface="Impact" pitchFamily="34" charset="0"/>
              </a:rPr>
              <a:t>The Caribbean is prone </a:t>
            </a:r>
            <a:r>
              <a:rPr lang="en-US" sz="4800" b="1" dirty="0" smtClean="0">
                <a:latin typeface="Impact" pitchFamily="34" charset="0"/>
              </a:rPr>
              <a:t>to </a:t>
            </a:r>
          </a:p>
          <a:p>
            <a:pPr algn="ctr">
              <a:defRPr/>
            </a:pPr>
            <a:r>
              <a:rPr lang="en-GB" sz="8800" b="1" dirty="0" smtClean="0">
                <a:latin typeface="Impact" pitchFamily="34" charset="0"/>
              </a:rPr>
              <a:t>VOLCANIC </a:t>
            </a:r>
            <a:r>
              <a:rPr lang="en-GB" sz="9600" b="1" dirty="0">
                <a:latin typeface="Impact" pitchFamily="34" charset="0"/>
              </a:rPr>
              <a:t>ERUPTIONS</a:t>
            </a:r>
            <a:endParaRPr lang="en-US" sz="9600" b="1" dirty="0">
              <a:latin typeface="Impact" pitchFamily="34" charset="0"/>
            </a:endParaRPr>
          </a:p>
          <a:p>
            <a:pPr>
              <a:defRPr/>
            </a:pPr>
            <a:r>
              <a:rPr lang="en-US" sz="3600" b="1" dirty="0" smtClean="0"/>
              <a:t> </a:t>
            </a:r>
            <a:endParaRPr lang="en-US" sz="3600" b="1" dirty="0"/>
          </a:p>
        </p:txBody>
      </p:sp>
      <p:sp>
        <p:nvSpPr>
          <p:cNvPr id="7" name="TextBox 6"/>
          <p:cNvSpPr txBox="1"/>
          <p:nvPr/>
        </p:nvSpPr>
        <p:spPr>
          <a:xfrm>
            <a:off x="611560" y="476672"/>
            <a:ext cx="2735203" cy="1107996"/>
          </a:xfrm>
          <a:prstGeom prst="rect">
            <a:avLst/>
          </a:prstGeom>
          <a:noFill/>
        </p:spPr>
        <p:txBody>
          <a:bodyPr wrap="square" rtlCol="0">
            <a:spAutoFit/>
          </a:bodyPr>
          <a:lstStyle/>
          <a:p>
            <a:r>
              <a:rPr lang="en-GB" sz="6600" dirty="0" smtClean="0">
                <a:latin typeface="StempelGaramond Roman" pitchFamily="18" charset="0"/>
              </a:rPr>
              <a:t>Why?</a:t>
            </a:r>
            <a:endParaRPr lang="en-US" sz="6600" dirty="0">
              <a:latin typeface="StempelGaramond Roman" pitchFamily="18" charset="0"/>
            </a:endParaRPr>
          </a:p>
        </p:txBody>
      </p:sp>
      <p:pic>
        <p:nvPicPr>
          <p:cNvPr id="2050" name="Picture 2" descr="http://sr.photos2.fotosearch.com/bthumb/ULY/ULY074/u18866372.jpg"/>
          <p:cNvPicPr>
            <a:picLocks noChangeAspect="1" noChangeArrowheads="1"/>
          </p:cNvPicPr>
          <p:nvPr/>
        </p:nvPicPr>
        <p:blipFill>
          <a:blip r:embed="rId2" cstate="print"/>
          <a:srcRect/>
          <a:stretch>
            <a:fillRect/>
          </a:stretch>
        </p:blipFill>
        <p:spPr bwMode="auto">
          <a:xfrm>
            <a:off x="5652120" y="2708920"/>
            <a:ext cx="3131418" cy="374441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photos2.fotosearch.com/bthumb/CSP/CSP222/k2221918.jpg"/>
          <p:cNvPicPr>
            <a:picLocks noChangeAspect="1" noChangeArrowheads="1"/>
          </p:cNvPicPr>
          <p:nvPr/>
        </p:nvPicPr>
        <p:blipFill>
          <a:blip r:embed="rId2" cstate="print"/>
          <a:srcRect/>
          <a:stretch>
            <a:fillRect/>
          </a:stretch>
        </p:blipFill>
        <p:spPr bwMode="auto">
          <a:xfrm>
            <a:off x="5220072" y="260648"/>
            <a:ext cx="3600400" cy="6048672"/>
          </a:xfrm>
          <a:prstGeom prst="rect">
            <a:avLst/>
          </a:prstGeom>
          <a:noFill/>
        </p:spPr>
      </p:pic>
      <p:sp>
        <p:nvSpPr>
          <p:cNvPr id="2" name="Title 1"/>
          <p:cNvSpPr>
            <a:spLocks noGrp="1"/>
          </p:cNvSpPr>
          <p:nvPr>
            <p:ph type="title"/>
          </p:nvPr>
        </p:nvSpPr>
        <p:spPr>
          <a:xfrm>
            <a:off x="1295402" y="457200"/>
            <a:ext cx="3616325" cy="1066800"/>
          </a:xfrm>
        </p:spPr>
        <p:txBody>
          <a:bodyPr>
            <a:noAutofit/>
          </a:bodyPr>
          <a:lstStyle/>
          <a:p>
            <a:pPr eaLnBrk="1" fontAlgn="auto" hangingPunct="1">
              <a:spcAft>
                <a:spcPts val="0"/>
              </a:spcAft>
              <a:defRPr/>
            </a:pPr>
            <a:r>
              <a:rPr lang="en-US" sz="8000" dirty="0" smtClean="0">
                <a:latin typeface="StempelGaramond Roman" pitchFamily="18" charset="0"/>
              </a:rPr>
              <a:t>Why</a:t>
            </a:r>
            <a:r>
              <a:rPr lang="en-US" sz="8000" dirty="0" smtClean="0"/>
              <a:t>?</a:t>
            </a:r>
            <a:endParaRPr lang="en-US" sz="8000" dirty="0"/>
          </a:p>
        </p:txBody>
      </p:sp>
      <p:sp>
        <p:nvSpPr>
          <p:cNvPr id="5" name="Rectangle 4"/>
          <p:cNvSpPr/>
          <p:nvPr/>
        </p:nvSpPr>
        <p:spPr>
          <a:xfrm>
            <a:off x="323528" y="2132856"/>
            <a:ext cx="4680520" cy="4154984"/>
          </a:xfrm>
          <a:prstGeom prst="rect">
            <a:avLst/>
          </a:prstGeom>
        </p:spPr>
        <p:txBody>
          <a:bodyPr wrap="square">
            <a:spAutoFit/>
          </a:bodyPr>
          <a:lstStyle/>
          <a:p>
            <a:pPr algn="ctr">
              <a:defRPr/>
            </a:pPr>
            <a:r>
              <a:rPr lang="en-US" sz="6600" b="1" dirty="0">
                <a:latin typeface="Tempus Sans ITC" pitchFamily="82" charset="0"/>
              </a:rPr>
              <a:t>The Caribbean is prone </a:t>
            </a:r>
            <a:r>
              <a:rPr lang="en-US" sz="6600" b="1" dirty="0" smtClean="0">
                <a:latin typeface="Tempus Sans ITC" pitchFamily="82" charset="0"/>
              </a:rPr>
              <a:t>to </a:t>
            </a:r>
            <a:r>
              <a:rPr lang="en-US" sz="6600" b="1" dirty="0">
                <a:latin typeface="Tempus Sans ITC" pitchFamily="82" charset="0"/>
              </a:rPr>
              <a:t>Earthquakes</a:t>
            </a: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2" y="381000"/>
            <a:ext cx="3616325" cy="1066800"/>
          </a:xfrm>
        </p:spPr>
        <p:txBody>
          <a:bodyPr>
            <a:noAutofit/>
          </a:bodyPr>
          <a:lstStyle/>
          <a:p>
            <a:pPr eaLnBrk="1" fontAlgn="auto" hangingPunct="1">
              <a:spcAft>
                <a:spcPts val="0"/>
              </a:spcAft>
              <a:defRPr/>
            </a:pPr>
            <a:r>
              <a:rPr lang="en-US" sz="8000" dirty="0" smtClean="0">
                <a:latin typeface="StempelGaramond Roman" pitchFamily="18" charset="0"/>
              </a:rPr>
              <a:t>Why?</a:t>
            </a:r>
            <a:endParaRPr lang="en-US" sz="8000" dirty="0">
              <a:latin typeface="StempelGaramond Roman" pitchFamily="18" charset="0"/>
            </a:endParaRPr>
          </a:p>
        </p:txBody>
      </p:sp>
      <p:sp>
        <p:nvSpPr>
          <p:cNvPr id="6" name="Rectangle 5"/>
          <p:cNvSpPr/>
          <p:nvPr/>
        </p:nvSpPr>
        <p:spPr>
          <a:xfrm>
            <a:off x="251520" y="2420888"/>
            <a:ext cx="4752528" cy="4154984"/>
          </a:xfrm>
          <a:prstGeom prst="rect">
            <a:avLst/>
          </a:prstGeom>
        </p:spPr>
        <p:txBody>
          <a:bodyPr wrap="square">
            <a:spAutoFit/>
          </a:bodyPr>
          <a:lstStyle/>
          <a:p>
            <a:pPr algn="ctr">
              <a:defRPr/>
            </a:pPr>
            <a:r>
              <a:rPr lang="en-US" sz="8800" b="1" dirty="0">
                <a:latin typeface="Freestyle Script" pitchFamily="66" charset="0"/>
              </a:rPr>
              <a:t>The Caribbean is prone </a:t>
            </a:r>
            <a:r>
              <a:rPr lang="en-US" sz="8800" b="1" dirty="0" smtClean="0">
                <a:latin typeface="Freestyle Script" pitchFamily="66" charset="0"/>
              </a:rPr>
              <a:t>to </a:t>
            </a:r>
            <a:r>
              <a:rPr lang="en-US" sz="8800" b="1" dirty="0">
                <a:latin typeface="Freestyle Script" pitchFamily="66" charset="0"/>
              </a:rPr>
              <a:t>Tornados</a:t>
            </a:r>
          </a:p>
        </p:txBody>
      </p:sp>
      <p:pic>
        <p:nvPicPr>
          <p:cNvPr id="38914" name="Picture 2" descr="http://sr.photos3.fotosearch.com/bthumb/UNY/UNY045/u13999621.jpg"/>
          <p:cNvPicPr>
            <a:picLocks noChangeAspect="1" noChangeArrowheads="1"/>
          </p:cNvPicPr>
          <p:nvPr/>
        </p:nvPicPr>
        <p:blipFill>
          <a:blip r:embed="rId2" cstate="print"/>
          <a:srcRect/>
          <a:stretch>
            <a:fillRect/>
          </a:stretch>
        </p:blipFill>
        <p:spPr bwMode="auto">
          <a:xfrm>
            <a:off x="5436096" y="1412776"/>
            <a:ext cx="3528392" cy="5184576"/>
          </a:xfrm>
          <a:prstGeom prst="rect">
            <a:avLst/>
          </a:prstGeom>
          <a:noFill/>
        </p:spPr>
      </p:pic>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1446</TotalTime>
  <Words>1059</Words>
  <Application>Microsoft Office PowerPoint</Application>
  <PresentationFormat>On-screen Show (4:3)</PresentationFormat>
  <Paragraphs>145</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Prepare </vt:lpstr>
      <vt:lpstr>Connect </vt:lpstr>
      <vt:lpstr>Respond</vt:lpstr>
      <vt:lpstr>Why?</vt:lpstr>
      <vt:lpstr>Why?</vt:lpstr>
      <vt:lpstr>Slide 7</vt:lpstr>
      <vt:lpstr>Why?</vt:lpstr>
      <vt:lpstr>Why?</vt:lpstr>
      <vt:lpstr>Why?</vt:lpstr>
      <vt:lpstr>Most churches  and organizations fail to prepare for any kind of disaster and miss ministry opportunities</vt:lpstr>
      <vt:lpstr>Slide 12</vt:lpstr>
      <vt:lpstr>Simply stated, this plan defines the roles and procedures that will enable the Pentecostal Assemblies of the West Indies International to:</vt:lpstr>
      <vt:lpstr>UNDERSTANDING DISASTERS</vt:lpstr>
      <vt:lpstr>Our mission is to establish and manage disaster preparedness and response protocols that will effectively mitigate disasters affecting our church’s membership, community and our local church facilities.</vt:lpstr>
      <vt:lpstr>Slide 16</vt:lpstr>
      <vt:lpstr>Slide 17</vt:lpstr>
      <vt:lpstr>Slide 18</vt:lpstr>
      <vt:lpstr>Slide 19</vt:lpstr>
      <vt:lpstr>Prepare</vt:lpstr>
      <vt:lpstr>Connect</vt:lpstr>
      <vt:lpstr>Respond</vt:lpstr>
      <vt:lpstr>Church Plan</vt:lpstr>
      <vt:lpstr>Organizing for Disaster Response</vt:lpstr>
      <vt:lpstr> Having the Ideal Church facilities for Disasters: </vt:lpstr>
      <vt:lpstr>Response Ready </vt:lpstr>
      <vt:lpstr>Ready Church Response</vt:lpstr>
      <vt:lpstr> </vt:lpstr>
      <vt:lpstr>A Ready Church</vt:lpstr>
      <vt:lpstr>“Dear children, let us not love with words or speech but with actions and in truth.”  (1 John 3:18)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Nigel Henry</dc:creator>
  <cp:lastModifiedBy>Nigel Henry</cp:lastModifiedBy>
  <cp:revision>48</cp:revision>
  <dcterms:created xsi:type="dcterms:W3CDTF">2015-10-15T16:04:06Z</dcterms:created>
  <dcterms:modified xsi:type="dcterms:W3CDTF">2015-10-16T17:38:28Z</dcterms:modified>
</cp:coreProperties>
</file>